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333" r:id="rId2"/>
    <p:sldId id="346" r:id="rId3"/>
    <p:sldId id="257" r:id="rId4"/>
    <p:sldId id="338" r:id="rId5"/>
    <p:sldId id="334" r:id="rId6"/>
    <p:sldId id="339" r:id="rId7"/>
    <p:sldId id="343" r:id="rId8"/>
    <p:sldId id="342" r:id="rId9"/>
    <p:sldId id="256" r:id="rId10"/>
    <p:sldId id="337" r:id="rId11"/>
    <p:sldId id="335" r:id="rId12"/>
    <p:sldId id="336" r:id="rId13"/>
    <p:sldId id="345" r:id="rId14"/>
    <p:sldId id="340" r:id="rId15"/>
    <p:sldId id="347" r:id="rId16"/>
    <p:sldId id="34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9507"/>
  </p:normalViewPr>
  <p:slideViewPr>
    <p:cSldViewPr snapToGrid="0" snapToObjects="1" showGuides="1">
      <p:cViewPr varScale="1">
        <p:scale>
          <a:sx n="92" d="100"/>
          <a:sy n="92" d="100"/>
        </p:scale>
        <p:origin x="1224"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svg>
</file>

<file path=ppt/media/image17.png>
</file>

<file path=ppt/media/image18.png>
</file>

<file path=ppt/media/image19.jpg>
</file>

<file path=ppt/media/image2.png>
</file>

<file path=ppt/media/image20.jpg>
</file>

<file path=ppt/media/image21.png>
</file>

<file path=ppt/media/image22.jpg>
</file>

<file path=ppt/media/image23.jpg>
</file>

<file path=ppt/media/image24.jpg>
</file>

<file path=ppt/media/image25.jpg>
</file>

<file path=ppt/media/image26.jpg>
</file>

<file path=ppt/media/image27.png>
</file>

<file path=ppt/media/image3.png>
</file>

<file path=ppt/media/image4.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DAD1D0-5FC9-2F47-B630-2B37F245CF76}" type="datetimeFigureOut">
              <a:rPr lang="en-US" smtClean="0"/>
              <a:t>8/9/22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608C8-27C2-EF44-A2C8-2AFA8F355DCE}" type="slidenum">
              <a:rPr lang="en-US" smtClean="0"/>
              <a:t>‹#›</a:t>
            </a:fld>
            <a:endParaRPr lang="en-US"/>
          </a:p>
        </p:txBody>
      </p:sp>
    </p:spTree>
    <p:extLst>
      <p:ext uri="{BB962C8B-B14F-4D97-AF65-F5344CB8AC3E}">
        <p14:creationId xmlns:p14="http://schemas.microsoft.com/office/powerpoint/2010/main" val="136814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134 </a:t>
            </a:r>
            <a:r>
              <a:rPr lang="en-US" dirty="0" err="1"/>
              <a:t>Mbp</a:t>
            </a:r>
            <a:r>
              <a:rPr lang="en-US" dirty="0"/>
              <a:t> that are correctly ordered and oriented</a:t>
            </a:r>
          </a:p>
          <a:p>
            <a:r>
              <a:rPr lang="en-US" dirty="0"/>
              <a:t>&gt;</a:t>
            </a:r>
            <a:r>
              <a:rPr lang="en-US" baseline="0" dirty="0"/>
              <a:t> </a:t>
            </a:r>
            <a:r>
              <a:rPr lang="en-US" dirty="0"/>
              <a:t>140</a:t>
            </a:r>
            <a:r>
              <a:rPr lang="en-US" baseline="0" dirty="0"/>
              <a:t> </a:t>
            </a:r>
            <a:r>
              <a:rPr lang="en-US" baseline="0" dirty="0" err="1"/>
              <a:t>Mbp</a:t>
            </a:r>
            <a:r>
              <a:rPr lang="en-US" baseline="0" dirty="0"/>
              <a:t> when you count the Y and unplaced or unknown scaffolds</a:t>
            </a:r>
          </a:p>
          <a:p>
            <a:r>
              <a:rPr lang="en-US" baseline="0" dirty="0"/>
              <a:t>&gt; 160 </a:t>
            </a:r>
            <a:r>
              <a:rPr lang="en-US" baseline="0" dirty="0" err="1"/>
              <a:t>Mbp</a:t>
            </a:r>
            <a:r>
              <a:rPr lang="en-US" baseline="0" dirty="0"/>
              <a:t> when you consider everything we might ever discover</a:t>
            </a:r>
          </a:p>
          <a:p>
            <a:pPr marL="171450" indent="-171450">
              <a:buFont typeface="Wingdings" charset="2"/>
              <a:buChar char="Ø"/>
            </a:pPr>
            <a:endParaRPr lang="en-US" dirty="0"/>
          </a:p>
        </p:txBody>
      </p:sp>
    </p:spTree>
    <p:extLst>
      <p:ext uri="{BB962C8B-B14F-4D97-AF65-F5344CB8AC3E}">
        <p14:creationId xmlns:p14="http://schemas.microsoft.com/office/powerpoint/2010/main" val="1092976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14</a:t>
            </a:fld>
            <a:endParaRPr lang="en-US"/>
          </a:p>
        </p:txBody>
      </p:sp>
    </p:spTree>
    <p:extLst>
      <p:ext uri="{BB962C8B-B14F-4D97-AF65-F5344CB8AC3E}">
        <p14:creationId xmlns:p14="http://schemas.microsoft.com/office/powerpoint/2010/main" val="1909522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fontAlgn="base">
              <a:buAutoNum type="arabicPeriod"/>
            </a:pPr>
            <a:r>
              <a:rPr lang="en-US" sz="1200" b="0" i="0" kern="1200" dirty="0">
                <a:solidFill>
                  <a:schemeClr val="tx1"/>
                </a:solidFill>
                <a:effectLst/>
                <a:latin typeface="+mn-lt"/>
                <a:ea typeface="+mn-ea"/>
                <a:cs typeface="+mn-cs"/>
              </a:rPr>
              <a:t>Sturtevant, A. H. The linear arrangement of six sex-linked factors in </a:t>
            </a:r>
            <a:r>
              <a:rPr lang="en-US" sz="1200" b="0" i="1" kern="1200" dirty="0">
                <a:solidFill>
                  <a:schemeClr val="tx1"/>
                </a:solidFill>
                <a:effectLst/>
                <a:latin typeface="+mn-lt"/>
                <a:ea typeface="+mn-ea"/>
                <a:cs typeface="+mn-cs"/>
              </a:rPr>
              <a:t>Drosophila</a:t>
            </a:r>
            <a:r>
              <a:rPr lang="en-US" sz="1200" b="0" i="0" kern="1200" dirty="0">
                <a:solidFill>
                  <a:schemeClr val="tx1"/>
                </a:solidFill>
                <a:effectLst/>
                <a:latin typeface="+mn-lt"/>
                <a:ea typeface="+mn-ea"/>
                <a:cs typeface="+mn-cs"/>
              </a:rPr>
              <a:t>, as shown by their mode of association. </a:t>
            </a:r>
            <a:r>
              <a:rPr lang="en-US" sz="1200" b="0" i="1" kern="1200" dirty="0">
                <a:solidFill>
                  <a:schemeClr val="tx1"/>
                </a:solidFill>
                <a:effectLst/>
                <a:latin typeface="+mn-lt"/>
                <a:ea typeface="+mn-ea"/>
                <a:cs typeface="+mn-cs"/>
              </a:rPr>
              <a:t>Journal of Experimental Zoology</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14</a:t>
            </a:r>
            <a:r>
              <a:rPr lang="en-US" sz="1200" b="0" i="0" kern="1200" dirty="0">
                <a:solidFill>
                  <a:schemeClr val="tx1"/>
                </a:solidFill>
                <a:effectLst/>
                <a:latin typeface="+mn-lt"/>
                <a:ea typeface="+mn-ea"/>
                <a:cs typeface="+mn-cs"/>
              </a:rPr>
              <a:t>, 43–59 (1913).</a:t>
            </a:r>
          </a:p>
          <a:p>
            <a:pPr marL="228600" marR="0" lvl="0" indent="-228600" algn="l" defTabSz="914400" rtl="0" eaLnBrk="1" fontAlgn="base" latinLnBrk="0" hangingPunct="1">
              <a:lnSpc>
                <a:spcPct val="100000"/>
              </a:lnSpc>
              <a:spcBef>
                <a:spcPts val="0"/>
              </a:spcBef>
              <a:spcAft>
                <a:spcPts val="0"/>
              </a:spcAft>
              <a:buClrTx/>
              <a:buSzTx/>
              <a:buFontTx/>
              <a:buAutoNum type="arabicPeriod"/>
              <a:tabLst/>
              <a:defRPr/>
            </a:pPr>
            <a:r>
              <a:rPr lang="en-US" sz="1200" kern="1200" dirty="0">
                <a:solidFill>
                  <a:schemeClr val="tx1"/>
                </a:solidFill>
                <a:effectLst/>
                <a:latin typeface="+mn-lt"/>
                <a:ea typeface="+mn-ea"/>
                <a:cs typeface="+mn-cs"/>
              </a:rPr>
              <a:t>Muller, Hermann J. "Artificial Transmutation of the Gene." </a:t>
            </a:r>
            <a:r>
              <a:rPr lang="en-US" sz="1200" i="1" kern="1200" dirty="0">
                <a:solidFill>
                  <a:schemeClr val="tx1"/>
                </a:solidFill>
                <a:effectLst/>
                <a:latin typeface="+mn-lt"/>
                <a:ea typeface="+mn-ea"/>
                <a:cs typeface="+mn-cs"/>
              </a:rPr>
              <a:t>Science </a:t>
            </a:r>
            <a:r>
              <a:rPr lang="en-US" sz="1200" kern="1200" dirty="0">
                <a:solidFill>
                  <a:schemeClr val="tx1"/>
                </a:solidFill>
                <a:effectLst/>
                <a:latin typeface="+mn-lt"/>
                <a:ea typeface="+mn-ea"/>
                <a:cs typeface="+mn-cs"/>
              </a:rPr>
              <a:t>66 (1927): 84–7. </a:t>
            </a:r>
            <a:endParaRPr lang="en-US" sz="1200" b="0" i="0" kern="1200" dirty="0">
              <a:solidFill>
                <a:schemeClr val="tx1"/>
              </a:solidFill>
              <a:effectLst/>
              <a:latin typeface="+mn-lt"/>
              <a:ea typeface="+mn-ea"/>
              <a:cs typeface="+mn-cs"/>
            </a:endParaRPr>
          </a:p>
          <a:p>
            <a:pPr marL="228600" indent="-228600" fontAlgn="base">
              <a:buAutoNum type="arabicPeriod"/>
            </a:pPr>
            <a:r>
              <a:rPr lang="en-US" sz="1200" b="0" i="0" kern="1200" dirty="0" err="1">
                <a:solidFill>
                  <a:schemeClr val="tx1"/>
                </a:solidFill>
                <a:effectLst/>
                <a:latin typeface="+mn-lt"/>
                <a:ea typeface="+mn-ea"/>
                <a:cs typeface="+mn-cs"/>
              </a:rPr>
              <a:t>Wolfner</a:t>
            </a:r>
            <a:r>
              <a:rPr lang="en-US" sz="1200" b="0" i="0" kern="1200" dirty="0">
                <a:solidFill>
                  <a:schemeClr val="tx1"/>
                </a:solidFill>
                <a:effectLst/>
                <a:latin typeface="+mn-lt"/>
                <a:ea typeface="+mn-ea"/>
                <a:cs typeface="+mn-cs"/>
              </a:rPr>
              <a:t>, M. F., &amp; Miller, D. E. (2016). Alfred Sturtevant Walks into a Bar: Gene Dosage, Gene Position, and Unequal Crossing Over in Drosophila. Genetics, 204(3), 833–835. </a:t>
            </a:r>
          </a:p>
          <a:p>
            <a:pPr marL="228600" indent="-228600" fontAlgn="base">
              <a:buAutoNum type="arabicPeriod"/>
            </a:pPr>
            <a:r>
              <a:rPr lang="en-US" sz="1200" b="0" i="0" kern="1200" dirty="0">
                <a:solidFill>
                  <a:schemeClr val="tx1"/>
                </a:solidFill>
                <a:effectLst/>
                <a:latin typeface="+mn-lt"/>
                <a:ea typeface="+mn-ea"/>
                <a:cs typeface="+mn-cs"/>
              </a:rPr>
              <a:t>Schaeffer S. W. (2018). Muller "Elements" in Drosophila: How the Search for the Genetic Basis for Speciation Led to the Birth of Comparative Genomics. Genetics, 210(1), 3–13. </a:t>
            </a:r>
          </a:p>
          <a:p>
            <a:pPr marL="228600" indent="-228600" fontAlgn="base">
              <a:buAutoNum type="arabicPeriod"/>
            </a:pPr>
            <a:r>
              <a:rPr lang="en-US" sz="1200" b="0" i="0" kern="1200" dirty="0">
                <a:solidFill>
                  <a:schemeClr val="tx1"/>
                </a:solidFill>
                <a:effectLst/>
                <a:latin typeface="+mn-lt"/>
                <a:ea typeface="+mn-ea"/>
                <a:cs typeface="+mn-cs"/>
              </a:rPr>
              <a:t>Hubby, J. L., &amp; </a:t>
            </a:r>
            <a:r>
              <a:rPr lang="en-US" sz="1200" b="0" i="0" kern="1200" dirty="0" err="1">
                <a:solidFill>
                  <a:schemeClr val="tx1"/>
                </a:solidFill>
                <a:effectLst/>
                <a:latin typeface="+mn-lt"/>
                <a:ea typeface="+mn-ea"/>
                <a:cs typeface="+mn-cs"/>
              </a:rPr>
              <a:t>Lewontin</a:t>
            </a:r>
            <a:r>
              <a:rPr lang="en-US" sz="1200" b="0" i="0" kern="1200" dirty="0">
                <a:solidFill>
                  <a:schemeClr val="tx1"/>
                </a:solidFill>
                <a:effectLst/>
                <a:latin typeface="+mn-lt"/>
                <a:ea typeface="+mn-ea"/>
                <a:cs typeface="+mn-cs"/>
              </a:rPr>
              <a:t>, R. C. (1966). A molecular approach to the study of genic heterozygosity in natural populations. I. The number of alleles at different loci in Drosophila </a:t>
            </a:r>
            <a:r>
              <a:rPr lang="en-US" sz="1200" b="0" i="0" kern="1200" dirty="0" err="1">
                <a:solidFill>
                  <a:schemeClr val="tx1"/>
                </a:solidFill>
                <a:effectLst/>
                <a:latin typeface="+mn-lt"/>
                <a:ea typeface="+mn-ea"/>
                <a:cs typeface="+mn-cs"/>
              </a:rPr>
              <a:t>pseudoobscura</a:t>
            </a:r>
            <a:r>
              <a:rPr lang="en-US" sz="1200" b="0" i="0" kern="1200" dirty="0">
                <a:solidFill>
                  <a:schemeClr val="tx1"/>
                </a:solidFill>
                <a:effectLst/>
                <a:latin typeface="+mn-lt"/>
                <a:ea typeface="+mn-ea"/>
                <a:cs typeface="+mn-cs"/>
              </a:rPr>
              <a:t>. Genetics, 54(2), 577–594. </a:t>
            </a:r>
          </a:p>
          <a:p>
            <a:pPr marL="228600" indent="-228600" fontAlgn="base">
              <a:buAutoNum type="arabicPeriod"/>
            </a:pPr>
            <a:r>
              <a:rPr lang="en-US" sz="1200" b="0" i="0" kern="1200" dirty="0" err="1">
                <a:solidFill>
                  <a:schemeClr val="tx1"/>
                </a:solidFill>
                <a:effectLst/>
                <a:latin typeface="+mn-lt"/>
                <a:ea typeface="+mn-ea"/>
                <a:cs typeface="+mn-cs"/>
              </a:rPr>
              <a:t>Lewontin</a:t>
            </a:r>
            <a:r>
              <a:rPr lang="en-US" sz="1200" b="0" i="0" kern="1200" dirty="0">
                <a:solidFill>
                  <a:schemeClr val="tx1"/>
                </a:solidFill>
                <a:effectLst/>
                <a:latin typeface="+mn-lt"/>
                <a:ea typeface="+mn-ea"/>
                <a:cs typeface="+mn-cs"/>
              </a:rPr>
              <a:t>, R. C., &amp; Hubby, J. L. (1966). A molecular approach to the study of genic heterozygosity in natural populations. II. Amount of variation and degree of heterozygosity in natural populations of Drosophila </a:t>
            </a:r>
            <a:r>
              <a:rPr lang="en-US" sz="1200" b="0" i="0" kern="1200" dirty="0" err="1">
                <a:solidFill>
                  <a:schemeClr val="tx1"/>
                </a:solidFill>
                <a:effectLst/>
                <a:latin typeface="+mn-lt"/>
                <a:ea typeface="+mn-ea"/>
                <a:cs typeface="+mn-cs"/>
              </a:rPr>
              <a:t>pseudoobscura</a:t>
            </a:r>
            <a:r>
              <a:rPr lang="en-US" sz="1200" b="0" i="0" kern="1200" dirty="0">
                <a:solidFill>
                  <a:schemeClr val="tx1"/>
                </a:solidFill>
                <a:effectLst/>
                <a:latin typeface="+mn-lt"/>
                <a:ea typeface="+mn-ea"/>
                <a:cs typeface="+mn-cs"/>
              </a:rPr>
              <a:t>. Genetics, 54(2), 595–609. </a:t>
            </a:r>
          </a:p>
          <a:p>
            <a:pPr marL="228600" indent="-228600" fontAlgn="base">
              <a:buAutoNum type="arabicPeriod"/>
            </a:pPr>
            <a:r>
              <a:rPr lang="en-US" sz="1200" b="0" i="0" kern="1200" dirty="0" err="1">
                <a:solidFill>
                  <a:schemeClr val="tx1"/>
                </a:solidFill>
                <a:effectLst/>
                <a:latin typeface="+mn-lt"/>
                <a:ea typeface="+mn-ea"/>
                <a:cs typeface="+mn-cs"/>
              </a:rPr>
              <a:t>Kreitman</a:t>
            </a:r>
            <a:r>
              <a:rPr lang="en-US" sz="1200" b="0" i="0" kern="1200" dirty="0">
                <a:solidFill>
                  <a:schemeClr val="tx1"/>
                </a:solidFill>
                <a:effectLst/>
                <a:latin typeface="+mn-lt"/>
                <a:ea typeface="+mn-ea"/>
                <a:cs typeface="+mn-cs"/>
              </a:rPr>
              <a:t> M. (1983). Nucleotide polymorphism at the alcohol dehydrogenase locus of Drosophila melanogaster. Nature, 304(5925), 412–417. </a:t>
            </a:r>
          </a:p>
          <a:p>
            <a:pPr marL="228600" indent="-228600" fontAlgn="base">
              <a:buAutoNum type="arabicPeriod"/>
            </a:pPr>
            <a:r>
              <a:rPr lang="en-US" sz="1200" b="0" i="0" kern="1200" dirty="0">
                <a:solidFill>
                  <a:schemeClr val="tx1"/>
                </a:solidFill>
                <a:effectLst/>
                <a:latin typeface="+mn-lt"/>
                <a:ea typeface="+mn-ea"/>
                <a:cs typeface="+mn-cs"/>
              </a:rPr>
              <a:t>Adams, M. D., et al. (2000). The genome sequence of Drosophila melanogaster. Science (New York, N.Y.), 287(5461), 2185–2195.</a:t>
            </a:r>
          </a:p>
          <a:p>
            <a:pPr marL="228600" indent="-228600" fontAlgn="base">
              <a:buAutoNum type="arabicPeriod"/>
            </a:pP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3</a:t>
            </a:fld>
            <a:endParaRPr lang="en-US"/>
          </a:p>
        </p:txBody>
      </p:sp>
    </p:spTree>
    <p:extLst>
      <p:ext uri="{BB962C8B-B14F-4D97-AF65-F5344CB8AC3E}">
        <p14:creationId xmlns:p14="http://schemas.microsoft.com/office/powerpoint/2010/main" val="2522021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Seas of satellites (100s or 1,000s of KB)</a:t>
            </a:r>
          </a:p>
          <a:p>
            <a:r>
              <a:rPr lang="en-US" dirty="0"/>
              <a:t>islands of scrambled TEs (10s  or 100s of KB)</a:t>
            </a:r>
          </a:p>
        </p:txBody>
      </p:sp>
      <p:sp>
        <p:nvSpPr>
          <p:cNvPr id="4" name="Slide Number Placeholder 3"/>
          <p:cNvSpPr>
            <a:spLocks noGrp="1"/>
          </p:cNvSpPr>
          <p:nvPr>
            <p:ph type="sldNum" sz="quarter" idx="5"/>
          </p:nvPr>
        </p:nvSpPr>
        <p:spPr/>
        <p:txBody>
          <a:bodyPr/>
          <a:lstStyle/>
          <a:p>
            <a:fld id="{666608C8-27C2-EF44-A2C8-2AFA8F355DCE}" type="slidenum">
              <a:rPr lang="en-US" smtClean="0"/>
              <a:t>4</a:t>
            </a:fld>
            <a:endParaRPr lang="en-US"/>
          </a:p>
        </p:txBody>
      </p:sp>
    </p:spTree>
    <p:extLst>
      <p:ext uri="{BB962C8B-B14F-4D97-AF65-F5344CB8AC3E}">
        <p14:creationId xmlns:p14="http://schemas.microsoft.com/office/powerpoint/2010/main" val="3668494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Release 6 from 2015 </a:t>
            </a:r>
            <a:r>
              <a:rPr lang="en-US" sz="1200" kern="1200" dirty="0">
                <a:solidFill>
                  <a:schemeClr val="tx1"/>
                </a:solidFill>
                <a:effectLst/>
                <a:latin typeface="+mn-lt"/>
                <a:ea typeface="+mn-ea"/>
                <a:cs typeface="+mn-cs"/>
              </a:rPr>
              <a:t>represents the limits of what is practically achievable with established clone-based methods for mapping, sequencing, and assembling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Image from: </a:t>
            </a:r>
            <a:r>
              <a:rPr lang="en-US" sz="1200" b="0" i="0" kern="1200" dirty="0">
                <a:solidFill>
                  <a:schemeClr val="tx1"/>
                </a:solidFill>
                <a:effectLst/>
                <a:latin typeface="+mn-lt"/>
                <a:ea typeface="+mn-ea"/>
                <a:cs typeface="+mn-cs"/>
              </a:rPr>
              <a:t>Hales, K. G., Korey, C. A., </a:t>
            </a:r>
            <a:r>
              <a:rPr lang="en-US" sz="1200" b="0" i="0" kern="1200" dirty="0" err="1">
                <a:solidFill>
                  <a:schemeClr val="tx1"/>
                </a:solidFill>
                <a:effectLst/>
                <a:latin typeface="+mn-lt"/>
                <a:ea typeface="+mn-ea"/>
                <a:cs typeface="+mn-cs"/>
              </a:rPr>
              <a:t>Larracuente</a:t>
            </a:r>
            <a:r>
              <a:rPr lang="en-US" sz="1200" b="0" i="0" kern="1200" dirty="0">
                <a:solidFill>
                  <a:schemeClr val="tx1"/>
                </a:solidFill>
                <a:effectLst/>
                <a:latin typeface="+mn-lt"/>
                <a:ea typeface="+mn-ea"/>
                <a:cs typeface="+mn-cs"/>
              </a:rPr>
              <a:t>, A. M., &amp; Roberts, D. M. (2015). Genetics on the Fly: A Primer on the Drosophila Model System. </a:t>
            </a:r>
            <a:r>
              <a:rPr lang="en-US" sz="1200" b="0" i="1" kern="1200" dirty="0">
                <a:solidFill>
                  <a:schemeClr val="tx1"/>
                </a:solidFill>
                <a:effectLst/>
                <a:latin typeface="+mn-lt"/>
                <a:ea typeface="+mn-ea"/>
                <a:cs typeface="+mn-cs"/>
              </a:rPr>
              <a:t>Genetics</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201</a:t>
            </a:r>
            <a:r>
              <a:rPr lang="en-US" sz="1200" b="0" i="0" kern="1200" dirty="0">
                <a:solidFill>
                  <a:schemeClr val="tx1"/>
                </a:solidFill>
                <a:effectLst/>
                <a:latin typeface="+mn-lt"/>
                <a:ea typeface="+mn-ea"/>
                <a:cs typeface="+mn-cs"/>
              </a:rPr>
              <a:t>(3), 815–842.</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Hoskins, R. A., et al. E. (2015). The Release 6 reference sequence of the Drosophila melanogaster genome. </a:t>
            </a:r>
            <a:r>
              <a:rPr lang="en-US" i="1" dirty="0"/>
              <a:t>Genome research</a:t>
            </a:r>
            <a:r>
              <a:rPr lang="en-US" dirty="0"/>
              <a:t>, </a:t>
            </a:r>
            <a:r>
              <a:rPr lang="en-US" i="1" dirty="0"/>
              <a:t>25</a:t>
            </a:r>
            <a:r>
              <a:rPr lang="en-US" dirty="0"/>
              <a:t>(3), 445–458.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Chang, C. H., &amp; </a:t>
            </a:r>
            <a:r>
              <a:rPr lang="en-US" dirty="0" err="1"/>
              <a:t>Larracuente</a:t>
            </a:r>
            <a:r>
              <a:rPr lang="en-US" dirty="0"/>
              <a:t>, A. M. (2019). Heterochromatin-Enriched Assemblies Reveal the Sequence and Organization of the </a:t>
            </a:r>
            <a:r>
              <a:rPr lang="en-US" i="1" dirty="0"/>
              <a:t>Drosophila melanogaster</a:t>
            </a:r>
            <a:r>
              <a:rPr lang="en-US" dirty="0"/>
              <a:t> Y Chromosome. </a:t>
            </a:r>
            <a:r>
              <a:rPr lang="en-US" i="1" dirty="0"/>
              <a:t>Genetics</a:t>
            </a:r>
            <a:r>
              <a:rPr lang="en-US" dirty="0"/>
              <a:t>, </a:t>
            </a:r>
            <a:r>
              <a:rPr lang="en-US" i="1" dirty="0"/>
              <a:t>211</a:t>
            </a:r>
            <a:r>
              <a:rPr lang="en-US" dirty="0"/>
              <a:t>(1), 333–348.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559671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We’ve already got a pretty good handle on the Histone Cluster with HiFi</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rDNA is highly likely to be assembled, unlike human, due to promoter variation plus 28S TE insertions in ~1/3 (plus they are shorter than human, ~17kb each, not 45kb)</a:t>
            </a:r>
            <a:endParaRPr lang="en-US" dirty="0"/>
          </a:p>
          <a:p>
            <a:endParaRPr lang="en-US" dirty="0"/>
          </a:p>
          <a:p>
            <a:r>
              <a:rPr lang="en-US" dirty="0"/>
              <a:t>(AAGAG)n: ~8Mb on X-3; another 7.4Mb on Y and 4</a:t>
            </a:r>
          </a:p>
          <a:p>
            <a:r>
              <a:rPr lang="en-US" dirty="0"/>
              <a:t>359 of 1.688: 10-11Mb on the X</a:t>
            </a:r>
          </a:p>
          <a:p>
            <a:endParaRPr lang="en-US" dirty="0"/>
          </a:p>
          <a:p>
            <a:r>
              <a:rPr lang="en-US" dirty="0"/>
              <a:t>Problems affect regions that participate in cellular processes like DNA packaging, protein translation, chromosome segregation, genome integrity, male differentiation</a:t>
            </a:r>
          </a:p>
          <a:p>
            <a:r>
              <a:rPr lang="en-US" dirty="0"/>
              <a:t>You know, the unimportant things</a:t>
            </a:r>
          </a:p>
          <a:p>
            <a:endParaRPr lang="en-US" dirty="0"/>
          </a:p>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6</a:t>
            </a:fld>
            <a:endParaRPr lang="en-US"/>
          </a:p>
        </p:txBody>
      </p:sp>
    </p:spTree>
    <p:extLst>
      <p:ext uri="{BB962C8B-B14F-4D97-AF65-F5344CB8AC3E}">
        <p14:creationId xmlns:p14="http://schemas.microsoft.com/office/powerpoint/2010/main" val="1561533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Replication of heterochromatin is limited or absent in some cells (</a:t>
            </a:r>
            <a:r>
              <a:rPr lang="en-US" dirty="0" err="1"/>
              <a:t>underreplication</a:t>
            </a:r>
            <a:r>
              <a:rPr lang="en-US" dirty="0"/>
              <a:t>), perhaps contributing to incomplete assemblies based on DNA isolated from adults</a:t>
            </a:r>
          </a:p>
          <a:p>
            <a:r>
              <a:rPr lang="en-US" dirty="0"/>
              <a:t>From 32-47Mb of the genome is </a:t>
            </a:r>
            <a:r>
              <a:rPr lang="en-US" dirty="0" err="1"/>
              <a:t>underreplicated</a:t>
            </a:r>
            <a:r>
              <a:rPr lang="en-US" dirty="0"/>
              <a:t> in thoracic tissue, e.g. (10.1111/evo.14022)</a:t>
            </a:r>
          </a:p>
          <a:p>
            <a:endParaRPr lang="en-US" dirty="0"/>
          </a:p>
          <a:p>
            <a:r>
              <a:rPr lang="en-US" sz="1200" b="0" i="0" kern="1200" dirty="0" err="1">
                <a:solidFill>
                  <a:schemeClr val="tx1"/>
                </a:solidFill>
                <a:effectLst/>
                <a:latin typeface="+mn-lt"/>
                <a:ea typeface="+mn-ea"/>
                <a:cs typeface="+mn-cs"/>
              </a:rPr>
              <a:t>Khost</a:t>
            </a:r>
            <a:r>
              <a:rPr lang="en-US" sz="1200" b="0" i="0" kern="1200" dirty="0">
                <a:solidFill>
                  <a:schemeClr val="tx1"/>
                </a:solidFill>
                <a:effectLst/>
                <a:latin typeface="+mn-lt"/>
                <a:ea typeface="+mn-ea"/>
                <a:cs typeface="+mn-cs"/>
              </a:rPr>
              <a:t>, D. E., </a:t>
            </a:r>
            <a:r>
              <a:rPr lang="en-US" sz="1200" b="0" i="0" kern="1200" dirty="0" err="1">
                <a:solidFill>
                  <a:schemeClr val="tx1"/>
                </a:solidFill>
                <a:effectLst/>
                <a:latin typeface="+mn-lt"/>
                <a:ea typeface="+mn-ea"/>
                <a:cs typeface="+mn-cs"/>
              </a:rPr>
              <a:t>Eickbush</a:t>
            </a:r>
            <a:r>
              <a:rPr lang="en-US" sz="1200" b="0" i="0" kern="1200" dirty="0">
                <a:solidFill>
                  <a:schemeClr val="tx1"/>
                </a:solidFill>
                <a:effectLst/>
                <a:latin typeface="+mn-lt"/>
                <a:ea typeface="+mn-ea"/>
                <a:cs typeface="+mn-cs"/>
              </a:rPr>
              <a:t>, D. G., &amp; </a:t>
            </a:r>
            <a:r>
              <a:rPr lang="en-US" sz="1200" b="0" i="0" kern="1200" dirty="0" err="1">
                <a:solidFill>
                  <a:schemeClr val="tx1"/>
                </a:solidFill>
                <a:effectLst/>
                <a:latin typeface="+mn-lt"/>
                <a:ea typeface="+mn-ea"/>
                <a:cs typeface="+mn-cs"/>
              </a:rPr>
              <a:t>Larracuente</a:t>
            </a:r>
            <a:r>
              <a:rPr lang="en-US" sz="1200" b="0" i="0" kern="1200" dirty="0">
                <a:solidFill>
                  <a:schemeClr val="tx1"/>
                </a:solidFill>
                <a:effectLst/>
                <a:latin typeface="+mn-lt"/>
                <a:ea typeface="+mn-ea"/>
                <a:cs typeface="+mn-cs"/>
              </a:rPr>
              <a:t>, A. M. (2017). Single-molecule sequencing resolves the detailed structure of complex satellite DNA loci in </a:t>
            </a:r>
            <a:r>
              <a:rPr lang="en-US" sz="1200" b="0" i="1" kern="1200" dirty="0">
                <a:solidFill>
                  <a:schemeClr val="tx1"/>
                </a:solidFill>
                <a:effectLst/>
                <a:latin typeface="+mn-lt"/>
                <a:ea typeface="+mn-ea"/>
                <a:cs typeface="+mn-cs"/>
              </a:rPr>
              <a:t>Drosophila melanogaster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Genome research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27</a:t>
            </a:r>
            <a:r>
              <a:rPr lang="en-US" sz="1200" b="0" i="0" kern="1200" dirty="0">
                <a:solidFill>
                  <a:schemeClr val="tx1"/>
                </a:solidFill>
                <a:effectLst/>
                <a:latin typeface="+mn-lt"/>
                <a:ea typeface="+mn-ea"/>
                <a:cs typeface="+mn-cs"/>
              </a:rPr>
              <a:t>(5), 709–721.</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Hjelmen</a:t>
            </a:r>
            <a:r>
              <a:rPr lang="en-US" dirty="0"/>
              <a:t>, C. E. et al. (2020). Thoracic </a:t>
            </a:r>
            <a:r>
              <a:rPr lang="en-US" dirty="0" err="1"/>
              <a:t>underreplication</a:t>
            </a:r>
            <a:r>
              <a:rPr lang="en-US" dirty="0"/>
              <a:t> in Drosophila species estimates a minimum genome size and the dynamics of added DNA. </a:t>
            </a:r>
            <a:r>
              <a:rPr lang="en-US" i="1" dirty="0"/>
              <a:t>Evolution; international journal of organic evolution</a:t>
            </a:r>
            <a:r>
              <a:rPr lang="en-US" dirty="0"/>
              <a:t>, </a:t>
            </a:r>
            <a:r>
              <a:rPr lang="en-US" i="1" dirty="0"/>
              <a:t>74</a:t>
            </a:r>
            <a:r>
              <a:rPr lang="en-US" dirty="0"/>
              <a:t>(7), 1423–1436.</a:t>
            </a:r>
          </a:p>
          <a:p>
            <a:endParaRPr lang="en-US" dirty="0"/>
          </a:p>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7</a:t>
            </a:fld>
            <a:endParaRPr lang="en-US"/>
          </a:p>
        </p:txBody>
      </p:sp>
    </p:spTree>
    <p:extLst>
      <p:ext uri="{BB962C8B-B14F-4D97-AF65-F5344CB8AC3E}">
        <p14:creationId xmlns:p14="http://schemas.microsoft.com/office/powerpoint/2010/main" val="3080034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Parental stock has low diversity</a:t>
            </a:r>
          </a:p>
          <a:p>
            <a:pPr marL="171450" indent="-171450">
              <a:buFont typeface="Arial" panose="020B0604020202020204" pitchFamily="34" charset="0"/>
              <a:buChar char="•"/>
            </a:pPr>
            <a:r>
              <a:rPr lang="en-US" dirty="0"/>
              <a:t>Concern about segregating variants</a:t>
            </a:r>
          </a:p>
          <a:p>
            <a:pPr marL="171450" indent="-171450">
              <a:buFont typeface="Arial" panose="020B0604020202020204" pitchFamily="34" charset="0"/>
              <a:buChar char="•"/>
            </a:pPr>
            <a:r>
              <a:rPr lang="en-US" dirty="0"/>
              <a:t>First cross reduces maximum diversity to 4 haplotypes</a:t>
            </a:r>
          </a:p>
          <a:p>
            <a:pPr marL="171450" indent="-171450">
              <a:buFont typeface="Arial" panose="020B0604020202020204" pitchFamily="34" charset="0"/>
              <a:buChar char="•"/>
            </a:pPr>
            <a:r>
              <a:rPr lang="en-US" dirty="0"/>
              <a:t>Each inbreeding reduces diversity</a:t>
            </a:r>
          </a:p>
        </p:txBody>
      </p:sp>
      <p:sp>
        <p:nvSpPr>
          <p:cNvPr id="4" name="Slide Number Placeholder 3"/>
          <p:cNvSpPr>
            <a:spLocks noGrp="1"/>
          </p:cNvSpPr>
          <p:nvPr>
            <p:ph type="sldNum" sz="quarter" idx="5"/>
          </p:nvPr>
        </p:nvSpPr>
        <p:spPr/>
        <p:txBody>
          <a:bodyPr/>
          <a:lstStyle/>
          <a:p>
            <a:fld id="{4941A1E2-7182-4B32-BDFE-EB66E8904863}" type="slidenum">
              <a:rPr lang="en-US" smtClean="0"/>
              <a:t>10</a:t>
            </a:fld>
            <a:endParaRPr lang="en-US"/>
          </a:p>
        </p:txBody>
      </p:sp>
    </p:spTree>
    <p:extLst>
      <p:ext uri="{BB962C8B-B14F-4D97-AF65-F5344CB8AC3E}">
        <p14:creationId xmlns:p14="http://schemas.microsoft.com/office/powerpoint/2010/main" val="2549037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11</a:t>
            </a:fld>
            <a:endParaRPr lang="en-US"/>
          </a:p>
        </p:txBody>
      </p:sp>
    </p:spTree>
    <p:extLst>
      <p:ext uri="{BB962C8B-B14F-4D97-AF65-F5344CB8AC3E}">
        <p14:creationId xmlns:p14="http://schemas.microsoft.com/office/powerpoint/2010/main" val="2636816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An alternative assembly of HiFi data in </a:t>
            </a:r>
            <a:r>
              <a:rPr lang="en-US" sz="1200" i="1" dirty="0"/>
              <a:t>Drosophila melanogaster</a:t>
            </a:r>
            <a:r>
              <a:rPr lang="en-US" sz="1200" dirty="0"/>
              <a:t>. More repetitive regions were recovered with HiFi data than in previous assemblies, including the histone cluster and part of the rDNA (</a:t>
            </a:r>
            <a:r>
              <a:rPr lang="en-US" sz="1200" b="1" cap="small" dirty="0"/>
              <a:t>Poster 298C</a:t>
            </a:r>
            <a:r>
              <a:rPr lang="en-US" sz="1200" cap="small" dirty="0"/>
              <a:t>).</a:t>
            </a:r>
            <a:r>
              <a:rPr lang="en-US" sz="1200" b="1" cap="small" dirty="0"/>
              <a:t> </a:t>
            </a:r>
            <a:r>
              <a:rPr lang="en-US" sz="1200" b="1" dirty="0"/>
              <a:t>A</a:t>
            </a:r>
            <a:r>
              <a:rPr lang="en-US" sz="1200" dirty="0"/>
              <a:t>: A Bandage</a:t>
            </a:r>
            <a:r>
              <a:rPr lang="en-US" sz="1200" baseline="30000" dirty="0"/>
              <a:t>7</a:t>
            </a:r>
            <a:r>
              <a:rPr lang="en-US" sz="1200" dirty="0"/>
              <a:t> plot showing a much simpler graph structure in the histone cluster region. </a:t>
            </a:r>
            <a:r>
              <a:rPr lang="en-US" sz="1200" b="1" dirty="0"/>
              <a:t>B</a:t>
            </a:r>
            <a:r>
              <a:rPr lang="en-US" sz="1200" dirty="0"/>
              <a:t>: Comparison between iso-1 and DSPR’s A4 in the histone cluster indicating both differences in the configuration and content of the array.</a:t>
            </a:r>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13</a:t>
            </a:fld>
            <a:endParaRPr lang="en-US"/>
          </a:p>
        </p:txBody>
      </p:sp>
    </p:spTree>
    <p:extLst>
      <p:ext uri="{BB962C8B-B14F-4D97-AF65-F5344CB8AC3E}">
        <p14:creationId xmlns:p14="http://schemas.microsoft.com/office/powerpoint/2010/main" val="177288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EF4B-39FC-F171-A47D-2AD3D50E51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55CECE-D831-3ADE-4BC0-20D70E6769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E8B311-523F-A6F5-97C6-3C3BF9AAC7C6}"/>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FD4354D5-9BAD-7A99-0FF4-FC6E834EEB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AE0F53-BA6A-0801-4D55-6A28061A65FC}"/>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749977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96D64-7074-8EBC-ADA0-B402C2DBAB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782AC9-7E98-80CC-F135-0B3D0CA1AE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F04523-1390-1DAE-9F78-169D16CB1A89}"/>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1575E5A4-752F-5F5E-D774-5BAC90254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08F84-7F7B-AB92-7EA7-8C27FF9A4BB6}"/>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648998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D8B3DE-6FC1-55DE-C875-6E31360CDC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1BC7E8-FD5C-7525-4AE1-08DEA1FACA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8C2C27-E636-17E9-8D50-C05F7DE0A938}"/>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89229D26-4EFB-5463-C2A4-7A5E0B57A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B93CD4-D13A-936A-DCF6-94BD32402C71}"/>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906188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ABE98-3BE7-73CE-D944-43B968F7BC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506B31-5CDC-07E2-2642-AA41AF43FF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82B536-564B-1666-9744-CDAFF971886C}"/>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94DF3EF0-F737-FE28-75B4-D504AD3449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CD1F8-B4A4-AC93-3C17-E2F8AAAD90D7}"/>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711089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4D7E3-920F-3977-C275-51AE82E606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BEF933-9838-3247-7C81-3C3B0CDBA0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99F5AF-AAF5-9842-296C-9056C8386C3A}"/>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A9DBB70D-477B-9FA7-76EB-C6EAAF512D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25CFA8-1776-E10F-C0FF-7E749A95C48E}"/>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934655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08D04-0EC3-92D9-4ACC-A8CF90D0A0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A7FB20-B87B-A55D-AF9B-56335FBE48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DA67745-67D8-5631-F37F-3E7C5B570E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B34DF4-A8D1-3F5F-BD28-4BFC6274A601}"/>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FD68B138-1953-D1D2-2092-00B46B605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8B6E7B-E93C-7D46-FFAF-ED4E6CA86DCB}"/>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194578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8929B-E1C0-A1AE-A97E-A80594A15A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4696A5-C24E-B595-E259-EC3CB2A45B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016A27-46C7-540C-05B0-8B8E90D0A0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434960-B89B-51AC-97BE-4F3C5142CF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58DFF6-A0F4-70B0-058F-4FED51724D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33FCE7-3F66-DF2D-DC74-F33F040A9A8A}"/>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8" name="Footer Placeholder 7">
            <a:extLst>
              <a:ext uri="{FF2B5EF4-FFF2-40B4-BE49-F238E27FC236}">
                <a16:creationId xmlns:a16="http://schemas.microsoft.com/office/drawing/2014/main" id="{480E472E-CFD9-B931-AA6B-4324B8C6F1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E4AC13-4EDE-E237-3066-82321331D4B9}"/>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089354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AE5A6-4D78-10E5-7C58-2D61AAF156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00987-F122-3017-9F77-C39F9816549F}"/>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4" name="Footer Placeholder 3">
            <a:extLst>
              <a:ext uri="{FF2B5EF4-FFF2-40B4-BE49-F238E27FC236}">
                <a16:creationId xmlns:a16="http://schemas.microsoft.com/office/drawing/2014/main" id="{5926C3C5-2E05-D7C8-3989-51C134650D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7BFAE3-CDEA-449D-0582-230A94C6A91B}"/>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453775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DE2914-F27B-E1A0-A55F-7543D01EC504}"/>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3" name="Footer Placeholder 2">
            <a:extLst>
              <a:ext uri="{FF2B5EF4-FFF2-40B4-BE49-F238E27FC236}">
                <a16:creationId xmlns:a16="http://schemas.microsoft.com/office/drawing/2014/main" id="{EE74650C-9574-DAB8-04F1-B3CF6BFD88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60C0EC-7F45-84DC-71BC-EDD107CDB964}"/>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038719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ABE58-37E5-1378-6C86-6FF4A23430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90BC75-2F6C-8C53-1E91-8BB09A271D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5E6E6-216F-A1C5-C4D1-9DF5DEA4A0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6C0FCD-8E75-0560-4FE5-DBC80FB037DE}"/>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8CEAB6D3-3505-8E58-7E93-45AA237216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560EC7-E67D-0166-7015-2ED44EBA3254}"/>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3828266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108DB-64E6-BA2D-BAA0-068DC1695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A0D397-FB55-40CA-53C9-07DFEB1C60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7CBD0A-9ABC-E07A-3C77-BE1559837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58F830-18C0-65EA-4A6C-0AE2758F07AE}"/>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65BAEB39-31D8-7269-FC5C-3690FF129A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BA98CB-D067-3D42-FE54-F171786A6D47}"/>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3988339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508892-4D6D-4220-85B6-E0C4C9A6B4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D27009-A5A3-360B-73C9-BE4D0361F5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DD0894-FBA6-31EF-6714-D49C67A1CE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CBE44EAB-274F-A638-D140-948EB99711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B292A5-B62B-7C96-DFA4-E7C92B421B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75C3CA-7A84-7B43-BAFB-CF0183229FC8}" type="slidenum">
              <a:rPr lang="en-US" smtClean="0"/>
              <a:t>‹#›</a:t>
            </a:fld>
            <a:endParaRPr lang="en-US"/>
          </a:p>
        </p:txBody>
      </p:sp>
    </p:spTree>
    <p:extLst>
      <p:ext uri="{BB962C8B-B14F-4D97-AF65-F5344CB8AC3E}">
        <p14:creationId xmlns:p14="http://schemas.microsoft.com/office/powerpoint/2010/main" val="476139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19.jpg"/><Relationship Id="rId7" Type="http://schemas.openxmlformats.org/officeDocument/2006/relationships/image" Target="../media/image23.jp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jp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jpg"/><Relationship Id="rId4" Type="http://schemas.openxmlformats.org/officeDocument/2006/relationships/image" Target="../media/image20.jpg"/><Relationship Id="rId9" Type="http://schemas.openxmlformats.org/officeDocument/2006/relationships/image" Target="../media/image2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35BF2D94-74C4-7B42-CCCD-B058A2C2C55A}"/>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Fly</a:t>
            </a:r>
            <a:r>
              <a:rPr lang="en-US" sz="5400" i="1">
                <a:solidFill>
                  <a:srgbClr val="FFFFFF"/>
                </a:solidFill>
              </a:rPr>
              <a:t> </a:t>
            </a:r>
            <a:r>
              <a:rPr lang="en-US" sz="5400">
                <a:solidFill>
                  <a:srgbClr val="FFFFFF"/>
                </a:solidFill>
              </a:rPr>
              <a:t>T2T</a:t>
            </a:r>
            <a:endParaRPr lang="en-US" sz="5400" i="1">
              <a:solidFill>
                <a:srgbClr val="FFFFFF"/>
              </a:solidFill>
            </a:endParaRP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A240631-5CBB-7575-8AF7-5510F8E501D7}"/>
              </a:ext>
            </a:extLst>
          </p:cNvPr>
          <p:cNvPicPr>
            <a:picLocks noChangeAspect="1"/>
          </p:cNvPicPr>
          <p:nvPr/>
        </p:nvPicPr>
        <p:blipFill>
          <a:blip r:embed="rId3"/>
          <a:stretch>
            <a:fillRect/>
          </a:stretch>
        </p:blipFill>
        <p:spPr>
          <a:xfrm>
            <a:off x="488697" y="2426818"/>
            <a:ext cx="5141657" cy="3997637"/>
          </a:xfrm>
          <a:prstGeom prst="rect">
            <a:avLst/>
          </a:prstGeom>
        </p:spPr>
      </p:pic>
      <p:cxnSp>
        <p:nvCxnSpPr>
          <p:cNvPr id="21" name="Straight Connector 20">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9286" t="25072"/>
          <a:stretch/>
        </p:blipFill>
        <p:spPr>
          <a:xfrm>
            <a:off x="6445073" y="3854758"/>
            <a:ext cx="5455917" cy="1141757"/>
          </a:xfrm>
          <a:prstGeom prst="rect">
            <a:avLst/>
          </a:prstGeom>
        </p:spPr>
      </p:pic>
      <p:sp>
        <p:nvSpPr>
          <p:cNvPr id="13" name="TextBox 12">
            <a:extLst>
              <a:ext uri="{FF2B5EF4-FFF2-40B4-BE49-F238E27FC236}">
                <a16:creationId xmlns:a16="http://schemas.microsoft.com/office/drawing/2014/main" id="{83083923-D4BA-763E-366D-D182CA765E2F}"/>
              </a:ext>
            </a:extLst>
          </p:cNvPr>
          <p:cNvSpPr txBox="1"/>
          <p:nvPr/>
        </p:nvSpPr>
        <p:spPr>
          <a:xfrm>
            <a:off x="7411792" y="4996515"/>
            <a:ext cx="3230500" cy="1200329"/>
          </a:xfrm>
          <a:prstGeom prst="rect">
            <a:avLst/>
          </a:prstGeom>
          <a:noFill/>
        </p:spPr>
        <p:txBody>
          <a:bodyPr wrap="none" rtlCol="0">
            <a:spAutoFit/>
          </a:bodyPr>
          <a:lstStyle/>
          <a:p>
            <a:r>
              <a:rPr lang="en-US" sz="3600" dirty="0"/>
              <a:t>~175-180 </a:t>
            </a:r>
            <a:r>
              <a:rPr lang="en-US" sz="3600" dirty="0" err="1"/>
              <a:t>Mbp</a:t>
            </a:r>
            <a:endParaRPr lang="en-US" sz="3600" dirty="0"/>
          </a:p>
          <a:p>
            <a:pPr algn="ctr"/>
            <a:r>
              <a:rPr lang="en-US" sz="3600" dirty="0"/>
              <a:t>(excluding Y)</a:t>
            </a:r>
          </a:p>
        </p:txBody>
      </p:sp>
      <p:sp>
        <p:nvSpPr>
          <p:cNvPr id="14" name="TextBox 13">
            <a:extLst>
              <a:ext uri="{FF2B5EF4-FFF2-40B4-BE49-F238E27FC236}">
                <a16:creationId xmlns:a16="http://schemas.microsoft.com/office/drawing/2014/main" id="{67FA9D4B-6F55-8E78-3612-033A2B28A21C}"/>
              </a:ext>
            </a:extLst>
          </p:cNvPr>
          <p:cNvSpPr txBox="1"/>
          <p:nvPr/>
        </p:nvSpPr>
        <p:spPr>
          <a:xfrm>
            <a:off x="6602203" y="2596200"/>
            <a:ext cx="4890570" cy="1200329"/>
          </a:xfrm>
          <a:prstGeom prst="rect">
            <a:avLst/>
          </a:prstGeom>
          <a:noFill/>
        </p:spPr>
        <p:txBody>
          <a:bodyPr wrap="none" rtlCol="0">
            <a:spAutoFit/>
          </a:bodyPr>
          <a:lstStyle/>
          <a:p>
            <a:pPr algn="ctr"/>
            <a:r>
              <a:rPr lang="en-US" sz="3600" dirty="0"/>
              <a:t>Genome of</a:t>
            </a:r>
            <a:br>
              <a:rPr lang="en-US" sz="3600" dirty="0"/>
            </a:br>
            <a:r>
              <a:rPr lang="en-US" sz="3600" i="1" dirty="0"/>
              <a:t>Drosophila melanogaster</a:t>
            </a:r>
            <a:endParaRPr lang="en-US" sz="3600" dirty="0"/>
          </a:p>
        </p:txBody>
      </p:sp>
    </p:spTree>
    <p:extLst>
      <p:ext uri="{BB962C8B-B14F-4D97-AF65-F5344CB8AC3E}">
        <p14:creationId xmlns:p14="http://schemas.microsoft.com/office/powerpoint/2010/main" val="1099292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lass of milk&#10;&#10;Description automatically generated with medium confidence">
            <a:extLst>
              <a:ext uri="{FF2B5EF4-FFF2-40B4-BE49-F238E27FC236}">
                <a16:creationId xmlns:a16="http://schemas.microsoft.com/office/drawing/2014/main" id="{C61B4391-1DF0-4FE1-AB44-E5817A91E2B3}"/>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1417282" y="2690528"/>
            <a:ext cx="843518" cy="2282457"/>
          </a:xfrm>
          <a:prstGeom prst="rect">
            <a:avLst/>
          </a:prstGeom>
        </p:spPr>
      </p:pic>
      <p:sp>
        <p:nvSpPr>
          <p:cNvPr id="10" name="Arrow: Right 9">
            <a:extLst>
              <a:ext uri="{FF2B5EF4-FFF2-40B4-BE49-F238E27FC236}">
                <a16:creationId xmlns:a16="http://schemas.microsoft.com/office/drawing/2014/main" id="{478D350D-E8CF-4815-BB45-B7CDCDE6D328}"/>
              </a:ext>
            </a:extLst>
          </p:cNvPr>
          <p:cNvSpPr/>
          <p:nvPr/>
        </p:nvSpPr>
        <p:spPr>
          <a:xfrm>
            <a:off x="3357976" y="3576515"/>
            <a:ext cx="1640848" cy="4550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lass of milk&#10;&#10;Description automatically generated with medium confidence">
            <a:extLst>
              <a:ext uri="{FF2B5EF4-FFF2-40B4-BE49-F238E27FC236}">
                <a16:creationId xmlns:a16="http://schemas.microsoft.com/office/drawing/2014/main" id="{2DC16A46-4CCD-4BF8-899E-E8B9E5AF43BF}"/>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5674241" y="2766040"/>
            <a:ext cx="843518" cy="2282457"/>
          </a:xfrm>
          <a:prstGeom prst="rect">
            <a:avLst/>
          </a:prstGeom>
        </p:spPr>
      </p:pic>
      <p:pic>
        <p:nvPicPr>
          <p:cNvPr id="21" name="Picture 20">
            <a:extLst>
              <a:ext uri="{FF2B5EF4-FFF2-40B4-BE49-F238E27FC236}">
                <a16:creationId xmlns:a16="http://schemas.microsoft.com/office/drawing/2014/main" id="{87A6E36A-7A9F-4A06-9B3A-967576DCA4F1}"/>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l="50016" r="693"/>
          <a:stretch/>
        </p:blipFill>
        <p:spPr>
          <a:xfrm>
            <a:off x="2050455" y="5611250"/>
            <a:ext cx="492101" cy="638264"/>
          </a:xfrm>
          <a:prstGeom prst="rect">
            <a:avLst/>
          </a:prstGeom>
        </p:spPr>
      </p:pic>
      <p:pic>
        <p:nvPicPr>
          <p:cNvPr id="22" name="Picture 21">
            <a:extLst>
              <a:ext uri="{FF2B5EF4-FFF2-40B4-BE49-F238E27FC236}">
                <a16:creationId xmlns:a16="http://schemas.microsoft.com/office/drawing/2014/main" id="{298061C4-CCBF-4A01-B931-D144DBC723C2}"/>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1553421" y="4946404"/>
            <a:ext cx="492101" cy="638264"/>
          </a:xfrm>
          <a:prstGeom prst="rect">
            <a:avLst/>
          </a:prstGeom>
        </p:spPr>
      </p:pic>
      <p:pic>
        <p:nvPicPr>
          <p:cNvPr id="23" name="Picture 22">
            <a:extLst>
              <a:ext uri="{FF2B5EF4-FFF2-40B4-BE49-F238E27FC236}">
                <a16:creationId xmlns:a16="http://schemas.microsoft.com/office/drawing/2014/main" id="{FD41BFBA-2EF4-4A36-A806-6681159D8CEC}"/>
              </a:ext>
            </a:extLst>
          </p:cNvPr>
          <p:cNvPicPr>
            <a:picLocks noChangeAspect="1"/>
          </p:cNvPicPr>
          <p:nvPr/>
        </p:nvPicPr>
        <p:blipFill rotWithShape="1">
          <a:blip r:embed="rId4">
            <a:duotone>
              <a:schemeClr val="accent3">
                <a:shade val="45000"/>
                <a:satMod val="135000"/>
              </a:schemeClr>
              <a:prstClr val="white"/>
            </a:duotone>
            <a:extLst>
              <a:ext uri="{28A0092B-C50C-407E-A947-70E740481C1C}">
                <a14:useLocalDpi xmlns:a14="http://schemas.microsoft.com/office/drawing/2010/main" val="0"/>
              </a:ext>
            </a:extLst>
          </a:blip>
          <a:srcRect l="50016" r="693"/>
          <a:stretch/>
        </p:blipFill>
        <p:spPr>
          <a:xfrm>
            <a:off x="1981394" y="4972985"/>
            <a:ext cx="492101" cy="638264"/>
          </a:xfrm>
          <a:prstGeom prst="rect">
            <a:avLst/>
          </a:prstGeom>
        </p:spPr>
      </p:pic>
      <p:pic>
        <p:nvPicPr>
          <p:cNvPr id="24" name="Picture 23">
            <a:extLst>
              <a:ext uri="{FF2B5EF4-FFF2-40B4-BE49-F238E27FC236}">
                <a16:creationId xmlns:a16="http://schemas.microsoft.com/office/drawing/2014/main" id="{C82CC704-D6A9-4C59-A1FA-36CAD9C0DE9C}"/>
              </a:ext>
            </a:extLst>
          </p:cNvPr>
          <p:cNvPicPr>
            <a:picLocks noChangeAspect="1"/>
          </p:cNvPicPr>
          <p:nvPr/>
        </p:nvPicPr>
        <p:blipFill rotWithShape="1">
          <a:blip r:embed="rId4">
            <a:duotone>
              <a:prstClr val="black"/>
              <a:schemeClr val="accent2">
                <a:tint val="45000"/>
                <a:satMod val="400000"/>
              </a:schemeClr>
            </a:duotone>
            <a:extLst>
              <a:ext uri="{28A0092B-C50C-407E-A947-70E740481C1C}">
                <a14:useLocalDpi xmlns:a14="http://schemas.microsoft.com/office/drawing/2010/main" val="0"/>
              </a:ext>
            </a:extLst>
          </a:blip>
          <a:srcRect l="-2466" t="231" r="53175" b="-231"/>
          <a:stretch/>
        </p:blipFill>
        <p:spPr>
          <a:xfrm>
            <a:off x="1107919" y="4946404"/>
            <a:ext cx="492101" cy="638264"/>
          </a:xfrm>
          <a:prstGeom prst="rect">
            <a:avLst/>
          </a:prstGeom>
        </p:spPr>
      </p:pic>
      <p:pic>
        <p:nvPicPr>
          <p:cNvPr id="25" name="Picture 24">
            <a:extLst>
              <a:ext uri="{FF2B5EF4-FFF2-40B4-BE49-F238E27FC236}">
                <a16:creationId xmlns:a16="http://schemas.microsoft.com/office/drawing/2014/main" id="{08119451-1C11-452C-B382-0A871E2CE183}"/>
              </a:ext>
            </a:extLst>
          </p:cNvPr>
          <p:cNvPicPr>
            <a:picLocks noChangeAspect="1"/>
          </p:cNvPicPr>
          <p:nvPr/>
        </p:nvPicPr>
        <p:blipFill rotWithShape="1">
          <a:blip r:embed="rId4">
            <a:duotone>
              <a:schemeClr val="accent5">
                <a:shade val="45000"/>
                <a:satMod val="135000"/>
              </a:schemeClr>
              <a:prstClr val="white"/>
            </a:duotone>
            <a:extLst>
              <a:ext uri="{28A0092B-C50C-407E-A947-70E740481C1C}">
                <a14:useLocalDpi xmlns:a14="http://schemas.microsoft.com/office/drawing/2010/main" val="0"/>
              </a:ext>
            </a:extLst>
          </a:blip>
          <a:srcRect l="50016" r="693"/>
          <a:stretch/>
        </p:blipFill>
        <p:spPr>
          <a:xfrm>
            <a:off x="1110969" y="5588091"/>
            <a:ext cx="492101" cy="638264"/>
          </a:xfrm>
          <a:prstGeom prst="rect">
            <a:avLst/>
          </a:prstGeom>
        </p:spPr>
      </p:pic>
      <p:pic>
        <p:nvPicPr>
          <p:cNvPr id="26" name="Picture 25">
            <a:extLst>
              <a:ext uri="{FF2B5EF4-FFF2-40B4-BE49-F238E27FC236}">
                <a16:creationId xmlns:a16="http://schemas.microsoft.com/office/drawing/2014/main" id="{585CE329-A25D-4DC0-8FED-CD3B6FDB570E}"/>
              </a:ext>
            </a:extLst>
          </p:cNvPr>
          <p:cNvPicPr>
            <a:picLocks noChangeAspect="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1574737" y="5611250"/>
            <a:ext cx="492101" cy="638264"/>
          </a:xfrm>
          <a:prstGeom prst="rect">
            <a:avLst/>
          </a:prstGeom>
        </p:spPr>
      </p:pic>
      <p:grpSp>
        <p:nvGrpSpPr>
          <p:cNvPr id="30" name="Group 29">
            <a:extLst>
              <a:ext uri="{FF2B5EF4-FFF2-40B4-BE49-F238E27FC236}">
                <a16:creationId xmlns:a16="http://schemas.microsoft.com/office/drawing/2014/main" id="{C02F0BE0-4431-4AF1-951A-43228E19787C}"/>
              </a:ext>
            </a:extLst>
          </p:cNvPr>
          <p:cNvGrpSpPr/>
          <p:nvPr/>
        </p:nvGrpSpPr>
        <p:grpSpPr>
          <a:xfrm>
            <a:off x="2965597" y="4130285"/>
            <a:ext cx="2425606" cy="1276528"/>
            <a:chOff x="2701009" y="1676087"/>
            <a:chExt cx="2425606" cy="1276528"/>
          </a:xfrm>
        </p:grpSpPr>
        <p:pic>
          <p:nvPicPr>
            <p:cNvPr id="19" name="Picture 18">
              <a:extLst>
                <a:ext uri="{FF2B5EF4-FFF2-40B4-BE49-F238E27FC236}">
                  <a16:creationId xmlns:a16="http://schemas.microsoft.com/office/drawing/2014/main" id="{08B00623-2202-4160-8827-2DBD5E0CAF29}"/>
                </a:ext>
              </a:extLst>
            </p:cNvPr>
            <p:cNvPicPr>
              <a:picLocks noChangeAspect="1"/>
            </p:cNvPicPr>
            <p:nvPr/>
          </p:nvPicPr>
          <p:blipFill rotWithShape="1">
            <a:blip r:embed="rId4">
              <a:duotone>
                <a:schemeClr val="accent5">
                  <a:shade val="45000"/>
                  <a:satMod val="135000"/>
                </a:schemeClr>
                <a:prstClr val="white"/>
              </a:duotone>
              <a:extLst>
                <a:ext uri="{28A0092B-C50C-407E-A947-70E740481C1C}">
                  <a14:useLocalDpi xmlns:a14="http://schemas.microsoft.com/office/drawing/2010/main" val="0"/>
                </a:ext>
              </a:extLst>
            </a:blip>
            <a:srcRect l="50016" r="693"/>
            <a:stretch/>
          </p:blipFill>
          <p:spPr>
            <a:xfrm>
              <a:off x="4142412" y="1676087"/>
              <a:ext cx="984203" cy="1276528"/>
            </a:xfrm>
            <a:prstGeom prst="rect">
              <a:avLst/>
            </a:prstGeom>
          </p:spPr>
        </p:pic>
        <p:pic>
          <p:nvPicPr>
            <p:cNvPr id="20" name="Picture 19">
              <a:extLst>
                <a:ext uri="{FF2B5EF4-FFF2-40B4-BE49-F238E27FC236}">
                  <a16:creationId xmlns:a16="http://schemas.microsoft.com/office/drawing/2014/main" id="{91572A6B-091D-4709-AC0D-2AB917151CB8}"/>
                </a:ext>
              </a:extLst>
            </p:cNvPr>
            <p:cNvPicPr>
              <a:picLocks noChangeAspect="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2701009" y="1676087"/>
              <a:ext cx="984203" cy="1276528"/>
            </a:xfrm>
            <a:prstGeom prst="rect">
              <a:avLst/>
            </a:prstGeom>
          </p:spPr>
        </p:pic>
        <p:pic>
          <p:nvPicPr>
            <p:cNvPr id="28" name="Graphic 27" descr="Close with solid fill">
              <a:extLst>
                <a:ext uri="{FF2B5EF4-FFF2-40B4-BE49-F238E27FC236}">
                  <a16:creationId xmlns:a16="http://schemas.microsoft.com/office/drawing/2014/main" id="{F0802CBB-6DCD-4993-ADB2-D9837F7ADBA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5212" y="2085751"/>
              <a:ext cx="457200" cy="457200"/>
            </a:xfrm>
            <a:prstGeom prst="rect">
              <a:avLst/>
            </a:prstGeom>
          </p:spPr>
        </p:pic>
      </p:grpSp>
      <p:sp>
        <p:nvSpPr>
          <p:cNvPr id="31" name="Arrow: Right 30">
            <a:extLst>
              <a:ext uri="{FF2B5EF4-FFF2-40B4-BE49-F238E27FC236}">
                <a16:creationId xmlns:a16="http://schemas.microsoft.com/office/drawing/2014/main" id="{92514C53-0194-4ED5-A1A6-A57DAF9B8477}"/>
              </a:ext>
            </a:extLst>
          </p:cNvPr>
          <p:cNvSpPr/>
          <p:nvPr/>
        </p:nvSpPr>
        <p:spPr>
          <a:xfrm>
            <a:off x="7049989" y="3576515"/>
            <a:ext cx="1640848" cy="4550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A glass of milk&#10;&#10;Description automatically generated with medium confidence">
            <a:extLst>
              <a:ext uri="{FF2B5EF4-FFF2-40B4-BE49-F238E27FC236}">
                <a16:creationId xmlns:a16="http://schemas.microsoft.com/office/drawing/2014/main" id="{E27B5A91-6FA5-4A0B-AC15-C51C26AFE4E0}"/>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9366254" y="2766040"/>
            <a:ext cx="843518" cy="2282457"/>
          </a:xfrm>
          <a:prstGeom prst="rect">
            <a:avLst/>
          </a:prstGeom>
        </p:spPr>
      </p:pic>
      <p:grpSp>
        <p:nvGrpSpPr>
          <p:cNvPr id="33" name="Group 32">
            <a:extLst>
              <a:ext uri="{FF2B5EF4-FFF2-40B4-BE49-F238E27FC236}">
                <a16:creationId xmlns:a16="http://schemas.microsoft.com/office/drawing/2014/main" id="{F663B429-F6B0-442E-BBA6-24D61E2D9FA0}"/>
              </a:ext>
            </a:extLst>
          </p:cNvPr>
          <p:cNvGrpSpPr/>
          <p:nvPr/>
        </p:nvGrpSpPr>
        <p:grpSpPr>
          <a:xfrm>
            <a:off x="6657610" y="4130285"/>
            <a:ext cx="2425606" cy="1276528"/>
            <a:chOff x="2701009" y="1676087"/>
            <a:chExt cx="2425606" cy="1276528"/>
          </a:xfrm>
        </p:grpSpPr>
        <p:pic>
          <p:nvPicPr>
            <p:cNvPr id="34" name="Picture 33">
              <a:extLst>
                <a:ext uri="{FF2B5EF4-FFF2-40B4-BE49-F238E27FC236}">
                  <a16:creationId xmlns:a16="http://schemas.microsoft.com/office/drawing/2014/main" id="{0EE31007-6363-4F9F-BFC0-C3716FCCBF0D}"/>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50016" r="693"/>
            <a:stretch/>
          </p:blipFill>
          <p:spPr>
            <a:xfrm>
              <a:off x="4142412" y="1676087"/>
              <a:ext cx="984203" cy="1276528"/>
            </a:xfrm>
            <a:prstGeom prst="rect">
              <a:avLst/>
            </a:prstGeom>
          </p:spPr>
        </p:pic>
        <p:pic>
          <p:nvPicPr>
            <p:cNvPr id="35" name="Picture 34">
              <a:extLst>
                <a:ext uri="{FF2B5EF4-FFF2-40B4-BE49-F238E27FC236}">
                  <a16:creationId xmlns:a16="http://schemas.microsoft.com/office/drawing/2014/main" id="{40C86357-EED8-4BDF-8D0C-BADBDB718696}"/>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2701009" y="1676087"/>
              <a:ext cx="984203" cy="1276528"/>
            </a:xfrm>
            <a:prstGeom prst="rect">
              <a:avLst/>
            </a:prstGeom>
          </p:spPr>
        </p:pic>
        <p:pic>
          <p:nvPicPr>
            <p:cNvPr id="36" name="Graphic 35" descr="Close with solid fill">
              <a:extLst>
                <a:ext uri="{FF2B5EF4-FFF2-40B4-BE49-F238E27FC236}">
                  <a16:creationId xmlns:a16="http://schemas.microsoft.com/office/drawing/2014/main" id="{872EE07E-F43D-43D8-B52D-314BA3C3D8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5212" y="2085751"/>
              <a:ext cx="457200" cy="457200"/>
            </a:xfrm>
            <a:prstGeom prst="rect">
              <a:avLst/>
            </a:prstGeom>
          </p:spPr>
        </p:pic>
      </p:grpSp>
      <p:sp>
        <p:nvSpPr>
          <p:cNvPr id="37" name="Rectangle 36">
            <a:extLst>
              <a:ext uri="{FF2B5EF4-FFF2-40B4-BE49-F238E27FC236}">
                <a16:creationId xmlns:a16="http://schemas.microsoft.com/office/drawing/2014/main" id="{B994C62D-609C-4D56-AF83-0FFCDE689149}"/>
              </a:ext>
            </a:extLst>
          </p:cNvPr>
          <p:cNvSpPr/>
          <p:nvPr/>
        </p:nvSpPr>
        <p:spPr>
          <a:xfrm>
            <a:off x="6868239" y="5303025"/>
            <a:ext cx="2348720"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N times</a:t>
            </a:r>
          </a:p>
        </p:txBody>
      </p:sp>
      <p:sp>
        <p:nvSpPr>
          <p:cNvPr id="38" name="Title 37">
            <a:extLst>
              <a:ext uri="{FF2B5EF4-FFF2-40B4-BE49-F238E27FC236}">
                <a16:creationId xmlns:a16="http://schemas.microsoft.com/office/drawing/2014/main" id="{258A31AC-8ADB-4D57-9BF6-98BBA173D96A}"/>
              </a:ext>
            </a:extLst>
          </p:cNvPr>
          <p:cNvSpPr>
            <a:spLocks noGrp="1"/>
          </p:cNvSpPr>
          <p:nvPr>
            <p:ph type="title"/>
          </p:nvPr>
        </p:nvSpPr>
        <p:spPr/>
        <p:txBody>
          <a:bodyPr/>
          <a:lstStyle/>
          <a:p>
            <a:r>
              <a:rPr lang="en-US" dirty="0"/>
              <a:t>Inbreeding scheme</a:t>
            </a:r>
          </a:p>
        </p:txBody>
      </p:sp>
      <p:sp>
        <p:nvSpPr>
          <p:cNvPr id="39" name="TextBox 38">
            <a:extLst>
              <a:ext uri="{FF2B5EF4-FFF2-40B4-BE49-F238E27FC236}">
                <a16:creationId xmlns:a16="http://schemas.microsoft.com/office/drawing/2014/main" id="{433B9634-B8CA-45FF-A59A-0A6E742F5026}"/>
              </a:ext>
            </a:extLst>
          </p:cNvPr>
          <p:cNvSpPr txBox="1"/>
          <p:nvPr/>
        </p:nvSpPr>
        <p:spPr>
          <a:xfrm>
            <a:off x="488817" y="2092462"/>
            <a:ext cx="2676832" cy="584775"/>
          </a:xfrm>
          <a:prstGeom prst="rect">
            <a:avLst/>
          </a:prstGeom>
          <a:noFill/>
        </p:spPr>
        <p:txBody>
          <a:bodyPr wrap="square" rtlCol="0">
            <a:spAutoFit/>
          </a:bodyPr>
          <a:lstStyle/>
          <a:p>
            <a:pPr algn="ctr"/>
            <a:r>
              <a:rPr lang="en-US" sz="3200" dirty="0"/>
              <a:t>Parental stock</a:t>
            </a:r>
          </a:p>
        </p:txBody>
      </p:sp>
      <p:sp>
        <p:nvSpPr>
          <p:cNvPr id="40" name="TextBox 39">
            <a:extLst>
              <a:ext uri="{FF2B5EF4-FFF2-40B4-BE49-F238E27FC236}">
                <a16:creationId xmlns:a16="http://schemas.microsoft.com/office/drawing/2014/main" id="{D630FE8A-06FB-4B2C-B79C-95EEE61FB86B}"/>
              </a:ext>
            </a:extLst>
          </p:cNvPr>
          <p:cNvSpPr txBox="1"/>
          <p:nvPr/>
        </p:nvSpPr>
        <p:spPr>
          <a:xfrm>
            <a:off x="8449597" y="2064311"/>
            <a:ext cx="2676832" cy="584775"/>
          </a:xfrm>
          <a:prstGeom prst="rect">
            <a:avLst/>
          </a:prstGeom>
          <a:noFill/>
        </p:spPr>
        <p:txBody>
          <a:bodyPr wrap="square" rtlCol="0">
            <a:spAutoFit/>
          </a:bodyPr>
          <a:lstStyle/>
          <a:p>
            <a:pPr algn="ctr"/>
            <a:r>
              <a:rPr lang="en-US" sz="3200" dirty="0"/>
              <a:t>G</a:t>
            </a:r>
            <a:r>
              <a:rPr lang="en-US" sz="3200" baseline="-25000" dirty="0"/>
              <a:t>N</a:t>
            </a:r>
            <a:r>
              <a:rPr lang="en-US" sz="3200" dirty="0"/>
              <a:t> stock</a:t>
            </a:r>
          </a:p>
        </p:txBody>
      </p:sp>
      <p:sp>
        <p:nvSpPr>
          <p:cNvPr id="41" name="TextBox 40">
            <a:extLst>
              <a:ext uri="{FF2B5EF4-FFF2-40B4-BE49-F238E27FC236}">
                <a16:creationId xmlns:a16="http://schemas.microsoft.com/office/drawing/2014/main" id="{90823381-289A-4160-A94F-1774D9676A7C}"/>
              </a:ext>
            </a:extLst>
          </p:cNvPr>
          <p:cNvSpPr txBox="1"/>
          <p:nvPr/>
        </p:nvSpPr>
        <p:spPr>
          <a:xfrm>
            <a:off x="4909984" y="2117644"/>
            <a:ext cx="2676832" cy="584775"/>
          </a:xfrm>
          <a:prstGeom prst="rect">
            <a:avLst/>
          </a:prstGeom>
          <a:noFill/>
        </p:spPr>
        <p:txBody>
          <a:bodyPr wrap="square" rtlCol="0">
            <a:spAutoFit/>
          </a:bodyPr>
          <a:lstStyle/>
          <a:p>
            <a:pPr algn="ctr"/>
            <a:r>
              <a:rPr lang="en-US" sz="3200" dirty="0"/>
              <a:t>G</a:t>
            </a:r>
            <a:r>
              <a:rPr lang="en-US" sz="3200" baseline="-25000" dirty="0"/>
              <a:t>0</a:t>
            </a:r>
            <a:r>
              <a:rPr lang="en-US" sz="3200" dirty="0"/>
              <a:t> stock</a:t>
            </a:r>
          </a:p>
        </p:txBody>
      </p:sp>
      <p:sp>
        <p:nvSpPr>
          <p:cNvPr id="2" name="TextBox 1">
            <a:extLst>
              <a:ext uri="{FF2B5EF4-FFF2-40B4-BE49-F238E27FC236}">
                <a16:creationId xmlns:a16="http://schemas.microsoft.com/office/drawing/2014/main" id="{56B4A1DD-8BCC-2E25-DF15-CEAF61D6EA49}"/>
              </a:ext>
            </a:extLst>
          </p:cNvPr>
          <p:cNvSpPr txBox="1"/>
          <p:nvPr/>
        </p:nvSpPr>
        <p:spPr>
          <a:xfrm>
            <a:off x="8853617" y="6334780"/>
            <a:ext cx="3343223" cy="523220"/>
          </a:xfrm>
          <a:prstGeom prst="rect">
            <a:avLst/>
          </a:prstGeom>
          <a:noFill/>
        </p:spPr>
        <p:txBody>
          <a:bodyPr wrap="none" rtlCol="0">
            <a:spAutoFit/>
          </a:bodyPr>
          <a:lstStyle/>
          <a:p>
            <a:r>
              <a:rPr lang="en-US" sz="2800" dirty="0"/>
              <a:t>Chakraborty &amp; Shukla</a:t>
            </a:r>
          </a:p>
        </p:txBody>
      </p:sp>
    </p:spTree>
    <p:extLst>
      <p:ext uri="{BB962C8B-B14F-4D97-AF65-F5344CB8AC3E}">
        <p14:creationId xmlns:p14="http://schemas.microsoft.com/office/powerpoint/2010/main" val="70000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7B30-DB6C-F094-1761-631F178C1870}"/>
              </a:ext>
            </a:extLst>
          </p:cNvPr>
          <p:cNvSpPr>
            <a:spLocks noGrp="1"/>
          </p:cNvSpPr>
          <p:nvPr>
            <p:ph type="title"/>
          </p:nvPr>
        </p:nvSpPr>
        <p:spPr/>
        <p:txBody>
          <a:bodyPr/>
          <a:lstStyle/>
          <a:p>
            <a:r>
              <a:rPr lang="en-US" dirty="0"/>
              <a:t>Satellite </a:t>
            </a:r>
            <a:r>
              <a:rPr lang="en-US" dirty="0" err="1"/>
              <a:t>kmer</a:t>
            </a:r>
            <a:r>
              <a:rPr lang="en-US" dirty="0"/>
              <a:t> diversity</a:t>
            </a:r>
          </a:p>
        </p:txBody>
      </p:sp>
      <p:pic>
        <p:nvPicPr>
          <p:cNvPr id="4" name="Picture 3">
            <a:extLst>
              <a:ext uri="{FF2B5EF4-FFF2-40B4-BE49-F238E27FC236}">
                <a16:creationId xmlns:a16="http://schemas.microsoft.com/office/drawing/2014/main" id="{C7485452-39E6-BB84-63B0-06651E407266}"/>
              </a:ext>
            </a:extLst>
          </p:cNvPr>
          <p:cNvPicPr>
            <a:picLocks noChangeAspect="1"/>
          </p:cNvPicPr>
          <p:nvPr/>
        </p:nvPicPr>
        <p:blipFill rotWithShape="1">
          <a:blip r:embed="rId3"/>
          <a:srcRect b="50078"/>
          <a:stretch/>
        </p:blipFill>
        <p:spPr>
          <a:xfrm>
            <a:off x="0" y="1656202"/>
            <a:ext cx="12192000" cy="4338572"/>
          </a:xfrm>
          <a:prstGeom prst="rect">
            <a:avLst/>
          </a:prstGeom>
        </p:spPr>
      </p:pic>
      <p:sp>
        <p:nvSpPr>
          <p:cNvPr id="5" name="TextBox 4">
            <a:extLst>
              <a:ext uri="{FF2B5EF4-FFF2-40B4-BE49-F238E27FC236}">
                <a16:creationId xmlns:a16="http://schemas.microsoft.com/office/drawing/2014/main" id="{98ACF46B-1E39-7383-ECFC-7E4722E63C8D}"/>
              </a:ext>
            </a:extLst>
          </p:cNvPr>
          <p:cNvSpPr txBox="1"/>
          <p:nvPr/>
        </p:nvSpPr>
        <p:spPr>
          <a:xfrm>
            <a:off x="8752019" y="6334780"/>
            <a:ext cx="3439981" cy="523220"/>
          </a:xfrm>
          <a:prstGeom prst="rect">
            <a:avLst/>
          </a:prstGeom>
          <a:noFill/>
        </p:spPr>
        <p:txBody>
          <a:bodyPr wrap="none" rtlCol="0">
            <a:spAutoFit/>
          </a:bodyPr>
          <a:lstStyle/>
          <a:p>
            <a:r>
              <a:rPr lang="en-US" sz="2800" dirty="0" err="1"/>
              <a:t>Courret</a:t>
            </a:r>
            <a:r>
              <a:rPr lang="en-US" sz="2800" dirty="0"/>
              <a:t> &amp; </a:t>
            </a:r>
            <a:r>
              <a:rPr lang="en-US" sz="2800" dirty="0" err="1"/>
              <a:t>Larracuente</a:t>
            </a:r>
            <a:endParaRPr lang="en-US" sz="2800" dirty="0"/>
          </a:p>
        </p:txBody>
      </p:sp>
    </p:spTree>
    <p:extLst>
      <p:ext uri="{BB962C8B-B14F-4D97-AF65-F5344CB8AC3E}">
        <p14:creationId xmlns:p14="http://schemas.microsoft.com/office/powerpoint/2010/main" val="112926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7B30-DB6C-F094-1761-631F178C1870}"/>
              </a:ext>
            </a:extLst>
          </p:cNvPr>
          <p:cNvSpPr>
            <a:spLocks noGrp="1"/>
          </p:cNvSpPr>
          <p:nvPr>
            <p:ph type="title"/>
          </p:nvPr>
        </p:nvSpPr>
        <p:spPr/>
        <p:txBody>
          <a:bodyPr/>
          <a:lstStyle/>
          <a:p>
            <a:r>
              <a:rPr lang="en-US" dirty="0"/>
              <a:t>Satellite </a:t>
            </a:r>
            <a:r>
              <a:rPr lang="en-US" dirty="0" err="1"/>
              <a:t>kmer</a:t>
            </a:r>
            <a:r>
              <a:rPr lang="en-US" dirty="0"/>
              <a:t> diversity</a:t>
            </a:r>
          </a:p>
        </p:txBody>
      </p:sp>
      <p:sp>
        <p:nvSpPr>
          <p:cNvPr id="3" name="Text Placeholder 2">
            <a:extLst>
              <a:ext uri="{FF2B5EF4-FFF2-40B4-BE49-F238E27FC236}">
                <a16:creationId xmlns:a16="http://schemas.microsoft.com/office/drawing/2014/main" id="{F6EC85B0-82FD-9B32-4125-1159BD54645C}"/>
              </a:ext>
            </a:extLst>
          </p:cNvPr>
          <p:cNvSpPr>
            <a:spLocks noGrp="1"/>
          </p:cNvSpPr>
          <p:nvPr>
            <p:ph type="body" idx="1"/>
          </p:nvPr>
        </p:nvSpPr>
        <p:spPr>
          <a:xfrm>
            <a:off x="839788" y="1361849"/>
            <a:ext cx="5157787" cy="823912"/>
          </a:xfrm>
        </p:spPr>
        <p:txBody>
          <a:bodyPr/>
          <a:lstStyle/>
          <a:p>
            <a:r>
              <a:rPr lang="en-US" dirty="0"/>
              <a:t>Expectation with variation</a:t>
            </a:r>
          </a:p>
        </p:txBody>
      </p:sp>
      <p:pic>
        <p:nvPicPr>
          <p:cNvPr id="9" name="Content Placeholder 8">
            <a:extLst>
              <a:ext uri="{FF2B5EF4-FFF2-40B4-BE49-F238E27FC236}">
                <a16:creationId xmlns:a16="http://schemas.microsoft.com/office/drawing/2014/main" id="{3B6E4159-3FEC-8B4A-5AEC-083E4964C5E3}"/>
              </a:ext>
            </a:extLst>
          </p:cNvPr>
          <p:cNvPicPr>
            <a:picLocks noGrp="1" noChangeAspect="1"/>
          </p:cNvPicPr>
          <p:nvPr>
            <p:ph sz="half" idx="2"/>
          </p:nvPr>
        </p:nvPicPr>
        <p:blipFill rotWithShape="1">
          <a:blip r:embed="rId2"/>
          <a:srcRect t="3853" r="4642" b="10135"/>
          <a:stretch/>
        </p:blipFill>
        <p:spPr>
          <a:xfrm>
            <a:off x="839788" y="2304778"/>
            <a:ext cx="4073735" cy="3118652"/>
          </a:xfrm>
        </p:spPr>
      </p:pic>
      <p:sp>
        <p:nvSpPr>
          <p:cNvPr id="6" name="Text Placeholder 5">
            <a:extLst>
              <a:ext uri="{FF2B5EF4-FFF2-40B4-BE49-F238E27FC236}">
                <a16:creationId xmlns:a16="http://schemas.microsoft.com/office/drawing/2014/main" id="{2D80F7C9-874D-AB85-1C68-79E1018C2424}"/>
              </a:ext>
            </a:extLst>
          </p:cNvPr>
          <p:cNvSpPr>
            <a:spLocks noGrp="1"/>
          </p:cNvSpPr>
          <p:nvPr>
            <p:ph type="body" sz="quarter" idx="3"/>
          </p:nvPr>
        </p:nvSpPr>
        <p:spPr>
          <a:xfrm>
            <a:off x="6172200" y="1361849"/>
            <a:ext cx="5183188" cy="823912"/>
          </a:xfrm>
        </p:spPr>
        <p:txBody>
          <a:bodyPr/>
          <a:lstStyle/>
          <a:p>
            <a:r>
              <a:rPr lang="en-US" dirty="0"/>
              <a:t>Observation</a:t>
            </a:r>
          </a:p>
        </p:txBody>
      </p:sp>
      <p:pic>
        <p:nvPicPr>
          <p:cNvPr id="11" name="Content Placeholder 10">
            <a:extLst>
              <a:ext uri="{FF2B5EF4-FFF2-40B4-BE49-F238E27FC236}">
                <a16:creationId xmlns:a16="http://schemas.microsoft.com/office/drawing/2014/main" id="{D9D18C34-3E2D-ECC3-2463-A1C44E840352}"/>
              </a:ext>
            </a:extLst>
          </p:cNvPr>
          <p:cNvPicPr>
            <a:picLocks noGrp="1" noChangeAspect="1"/>
          </p:cNvPicPr>
          <p:nvPr>
            <p:ph sz="quarter" idx="4"/>
          </p:nvPr>
        </p:nvPicPr>
        <p:blipFill rotWithShape="1">
          <a:blip r:embed="rId3"/>
          <a:srcRect b="10767"/>
          <a:stretch/>
        </p:blipFill>
        <p:spPr>
          <a:xfrm>
            <a:off x="5997575" y="2286273"/>
            <a:ext cx="4073735" cy="3137157"/>
          </a:xfrm>
        </p:spPr>
      </p:pic>
      <p:sp>
        <p:nvSpPr>
          <p:cNvPr id="12" name="TextBox 11">
            <a:extLst>
              <a:ext uri="{FF2B5EF4-FFF2-40B4-BE49-F238E27FC236}">
                <a16:creationId xmlns:a16="http://schemas.microsoft.com/office/drawing/2014/main" id="{5607E3F5-ABC3-89F2-DF86-03337B30493A}"/>
              </a:ext>
            </a:extLst>
          </p:cNvPr>
          <p:cNvSpPr txBox="1"/>
          <p:nvPr/>
        </p:nvSpPr>
        <p:spPr>
          <a:xfrm>
            <a:off x="1316130" y="5520065"/>
            <a:ext cx="3476208" cy="523220"/>
          </a:xfrm>
          <a:prstGeom prst="rect">
            <a:avLst/>
          </a:prstGeom>
          <a:noFill/>
        </p:spPr>
        <p:txBody>
          <a:bodyPr wrap="none" rtlCol="0">
            <a:spAutoFit/>
          </a:bodyPr>
          <a:lstStyle/>
          <a:p>
            <a:r>
              <a:rPr lang="en-US" sz="2800" dirty="0"/>
              <a:t>Inbreeding Generation</a:t>
            </a:r>
          </a:p>
        </p:txBody>
      </p:sp>
      <p:sp>
        <p:nvSpPr>
          <p:cNvPr id="13" name="TextBox 12">
            <a:extLst>
              <a:ext uri="{FF2B5EF4-FFF2-40B4-BE49-F238E27FC236}">
                <a16:creationId xmlns:a16="http://schemas.microsoft.com/office/drawing/2014/main" id="{48107426-8FC1-42F0-67EC-64F00582B77E}"/>
              </a:ext>
            </a:extLst>
          </p:cNvPr>
          <p:cNvSpPr txBox="1"/>
          <p:nvPr/>
        </p:nvSpPr>
        <p:spPr>
          <a:xfrm>
            <a:off x="6494644" y="5520065"/>
            <a:ext cx="3476208" cy="523220"/>
          </a:xfrm>
          <a:prstGeom prst="rect">
            <a:avLst/>
          </a:prstGeom>
          <a:noFill/>
        </p:spPr>
        <p:txBody>
          <a:bodyPr wrap="none" rtlCol="0">
            <a:spAutoFit/>
          </a:bodyPr>
          <a:lstStyle/>
          <a:p>
            <a:r>
              <a:rPr lang="en-US" sz="2800" dirty="0"/>
              <a:t>Inbreeding Generation</a:t>
            </a:r>
          </a:p>
        </p:txBody>
      </p:sp>
      <p:sp>
        <p:nvSpPr>
          <p:cNvPr id="4" name="TextBox 3">
            <a:extLst>
              <a:ext uri="{FF2B5EF4-FFF2-40B4-BE49-F238E27FC236}">
                <a16:creationId xmlns:a16="http://schemas.microsoft.com/office/drawing/2014/main" id="{19824444-D2D8-85C2-AA25-756761CD12DD}"/>
              </a:ext>
            </a:extLst>
          </p:cNvPr>
          <p:cNvSpPr txBox="1"/>
          <p:nvPr/>
        </p:nvSpPr>
        <p:spPr>
          <a:xfrm>
            <a:off x="8752019" y="6334780"/>
            <a:ext cx="3439981" cy="523220"/>
          </a:xfrm>
          <a:prstGeom prst="rect">
            <a:avLst/>
          </a:prstGeom>
          <a:noFill/>
        </p:spPr>
        <p:txBody>
          <a:bodyPr wrap="none" rtlCol="0">
            <a:spAutoFit/>
          </a:bodyPr>
          <a:lstStyle/>
          <a:p>
            <a:r>
              <a:rPr lang="en-US" sz="2800" dirty="0" err="1"/>
              <a:t>Courret</a:t>
            </a:r>
            <a:r>
              <a:rPr lang="en-US" sz="2800" dirty="0"/>
              <a:t> &amp; </a:t>
            </a:r>
            <a:r>
              <a:rPr lang="en-US" sz="2800" dirty="0" err="1"/>
              <a:t>Larracuente</a:t>
            </a:r>
            <a:endParaRPr lang="en-US" sz="2800" dirty="0"/>
          </a:p>
        </p:txBody>
      </p:sp>
    </p:spTree>
    <p:extLst>
      <p:ext uri="{BB962C8B-B14F-4D97-AF65-F5344CB8AC3E}">
        <p14:creationId xmlns:p14="http://schemas.microsoft.com/office/powerpoint/2010/main" val="71456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CF7FAA-D1FE-7129-3B23-B3298E9090E4}"/>
              </a:ext>
            </a:extLst>
          </p:cNvPr>
          <p:cNvSpPr>
            <a:spLocks noGrp="1"/>
          </p:cNvSpPr>
          <p:nvPr>
            <p:ph type="title"/>
          </p:nvPr>
        </p:nvSpPr>
        <p:spPr/>
        <p:txBody>
          <a:bodyPr/>
          <a:lstStyle/>
          <a:p>
            <a:r>
              <a:rPr lang="en-US" dirty="0"/>
              <a:t>HiFi alone is already assisting with some tough regions</a:t>
            </a:r>
          </a:p>
        </p:txBody>
      </p:sp>
      <p:grpSp>
        <p:nvGrpSpPr>
          <p:cNvPr id="24" name="Group 23">
            <a:extLst>
              <a:ext uri="{FF2B5EF4-FFF2-40B4-BE49-F238E27FC236}">
                <a16:creationId xmlns:a16="http://schemas.microsoft.com/office/drawing/2014/main" id="{9CC7DCF9-AAAC-454B-04BD-BE2CAB3E14F4}"/>
              </a:ext>
            </a:extLst>
          </p:cNvPr>
          <p:cNvGrpSpPr/>
          <p:nvPr/>
        </p:nvGrpSpPr>
        <p:grpSpPr>
          <a:xfrm>
            <a:off x="0" y="2097354"/>
            <a:ext cx="11841480" cy="3460433"/>
            <a:chOff x="26537032" y="30444666"/>
            <a:chExt cx="11841480" cy="3460433"/>
          </a:xfrm>
        </p:grpSpPr>
        <p:pic>
          <p:nvPicPr>
            <p:cNvPr id="30" name="Picture 29">
              <a:extLst>
                <a:ext uri="{FF2B5EF4-FFF2-40B4-BE49-F238E27FC236}">
                  <a16:creationId xmlns:a16="http://schemas.microsoft.com/office/drawing/2014/main" id="{801E9FFD-DEF7-9F42-F7D0-1E5628D124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97577" y="30444666"/>
              <a:ext cx="7480935" cy="3460433"/>
            </a:xfrm>
            <a:prstGeom prst="rect">
              <a:avLst/>
            </a:prstGeom>
          </p:spPr>
        </p:pic>
        <p:pic>
          <p:nvPicPr>
            <p:cNvPr id="26" name="Picture 25" descr="Diagram&#10;&#10;Description automatically generated">
              <a:extLst>
                <a:ext uri="{FF2B5EF4-FFF2-40B4-BE49-F238E27FC236}">
                  <a16:creationId xmlns:a16="http://schemas.microsoft.com/office/drawing/2014/main" id="{47168A8A-88CB-6943-68A5-FC76CB8AE508}"/>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537032" y="30571052"/>
              <a:ext cx="4406264" cy="3334047"/>
            </a:xfrm>
            <a:prstGeom prst="rect">
              <a:avLst/>
            </a:prstGeom>
          </p:spPr>
        </p:pic>
      </p:grpSp>
      <p:sp>
        <p:nvSpPr>
          <p:cNvPr id="32" name="TextBox 31">
            <a:extLst>
              <a:ext uri="{FF2B5EF4-FFF2-40B4-BE49-F238E27FC236}">
                <a16:creationId xmlns:a16="http://schemas.microsoft.com/office/drawing/2014/main" id="{B4CD17E1-02D5-8D59-0BF9-15EA816B5178}"/>
              </a:ext>
            </a:extLst>
          </p:cNvPr>
          <p:cNvSpPr txBox="1"/>
          <p:nvPr/>
        </p:nvSpPr>
        <p:spPr>
          <a:xfrm>
            <a:off x="0" y="6334780"/>
            <a:ext cx="2817374" cy="523220"/>
          </a:xfrm>
          <a:prstGeom prst="rect">
            <a:avLst/>
          </a:prstGeom>
          <a:noFill/>
        </p:spPr>
        <p:txBody>
          <a:bodyPr wrap="none" rtlCol="0">
            <a:spAutoFit/>
          </a:bodyPr>
          <a:lstStyle/>
          <a:p>
            <a:r>
              <a:rPr lang="en-US" sz="2800" dirty="0"/>
              <a:t>Pickett &amp; </a:t>
            </a:r>
            <a:r>
              <a:rPr lang="en-US" sz="2800" dirty="0" err="1"/>
              <a:t>Phillippy</a:t>
            </a:r>
            <a:endParaRPr lang="en-US" sz="2800" dirty="0"/>
          </a:p>
        </p:txBody>
      </p:sp>
      <p:sp>
        <p:nvSpPr>
          <p:cNvPr id="33" name="TextBox 32">
            <a:extLst>
              <a:ext uri="{FF2B5EF4-FFF2-40B4-BE49-F238E27FC236}">
                <a16:creationId xmlns:a16="http://schemas.microsoft.com/office/drawing/2014/main" id="{2F395BDF-B2B5-E02F-C5AE-2C181FEAD68A}"/>
              </a:ext>
            </a:extLst>
          </p:cNvPr>
          <p:cNvSpPr txBox="1"/>
          <p:nvPr/>
        </p:nvSpPr>
        <p:spPr>
          <a:xfrm>
            <a:off x="9374626" y="6334780"/>
            <a:ext cx="2831481" cy="523220"/>
          </a:xfrm>
          <a:prstGeom prst="rect">
            <a:avLst/>
          </a:prstGeom>
          <a:noFill/>
        </p:spPr>
        <p:txBody>
          <a:bodyPr wrap="none" rtlCol="0">
            <a:spAutoFit/>
          </a:bodyPr>
          <a:lstStyle/>
          <a:p>
            <a:r>
              <a:rPr lang="en-US" sz="2800" dirty="0"/>
              <a:t>Shukla &amp; Emerson</a:t>
            </a:r>
          </a:p>
        </p:txBody>
      </p:sp>
    </p:spTree>
    <p:extLst>
      <p:ext uri="{BB962C8B-B14F-4D97-AF65-F5344CB8AC3E}">
        <p14:creationId xmlns:p14="http://schemas.microsoft.com/office/powerpoint/2010/main" val="30194496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541F6-AAC3-BA96-B30D-049B97B4E3FC}"/>
              </a:ext>
            </a:extLst>
          </p:cNvPr>
          <p:cNvSpPr>
            <a:spLocks noGrp="1"/>
          </p:cNvSpPr>
          <p:nvPr>
            <p:ph type="title"/>
          </p:nvPr>
        </p:nvSpPr>
        <p:spPr/>
        <p:txBody>
          <a:bodyPr/>
          <a:lstStyle/>
          <a:p>
            <a:r>
              <a:rPr lang="en-US" dirty="0"/>
              <a:t>The future</a:t>
            </a:r>
          </a:p>
        </p:txBody>
      </p:sp>
      <p:sp>
        <p:nvSpPr>
          <p:cNvPr id="10" name="Text Placeholder 9">
            <a:extLst>
              <a:ext uri="{FF2B5EF4-FFF2-40B4-BE49-F238E27FC236}">
                <a16:creationId xmlns:a16="http://schemas.microsoft.com/office/drawing/2014/main" id="{449ED44A-FDFB-B60F-78FE-813C365EB3AC}"/>
              </a:ext>
            </a:extLst>
          </p:cNvPr>
          <p:cNvSpPr>
            <a:spLocks noGrp="1"/>
          </p:cNvSpPr>
          <p:nvPr>
            <p:ph type="body" idx="1"/>
          </p:nvPr>
        </p:nvSpPr>
        <p:spPr/>
        <p:txBody>
          <a:bodyPr/>
          <a:lstStyle/>
          <a:p>
            <a:r>
              <a:rPr lang="en-US" dirty="0"/>
              <a:t>What’s left for T2T?</a:t>
            </a:r>
          </a:p>
        </p:txBody>
      </p:sp>
      <p:sp>
        <p:nvSpPr>
          <p:cNvPr id="9" name="Content Placeholder 8">
            <a:extLst>
              <a:ext uri="{FF2B5EF4-FFF2-40B4-BE49-F238E27FC236}">
                <a16:creationId xmlns:a16="http://schemas.microsoft.com/office/drawing/2014/main" id="{CB91A352-1924-DDE3-05F9-F9670DDC8903}"/>
              </a:ext>
            </a:extLst>
          </p:cNvPr>
          <p:cNvSpPr>
            <a:spLocks noGrp="1"/>
          </p:cNvSpPr>
          <p:nvPr>
            <p:ph sz="half" idx="2"/>
          </p:nvPr>
        </p:nvSpPr>
        <p:spPr/>
        <p:txBody>
          <a:bodyPr>
            <a:normAutofit fontScale="85000" lnSpcReduction="20000"/>
          </a:bodyPr>
          <a:lstStyle/>
          <a:p>
            <a:r>
              <a:rPr lang="en-US" dirty="0"/>
              <a:t>Sequence and assemble iso-1 (in progress)</a:t>
            </a:r>
          </a:p>
          <a:p>
            <a:r>
              <a:rPr lang="en-US" dirty="0"/>
              <a:t>Collect A2 embryos (struggles with sluggish strain!)</a:t>
            </a:r>
          </a:p>
          <a:p>
            <a:r>
              <a:rPr lang="en-US" dirty="0"/>
              <a:t>Sequence and assemble A2 (soon)</a:t>
            </a:r>
          </a:p>
        </p:txBody>
      </p:sp>
      <p:sp>
        <p:nvSpPr>
          <p:cNvPr id="11" name="Text Placeholder 10">
            <a:extLst>
              <a:ext uri="{FF2B5EF4-FFF2-40B4-BE49-F238E27FC236}">
                <a16:creationId xmlns:a16="http://schemas.microsoft.com/office/drawing/2014/main" id="{64B9DF63-70F2-5153-7961-E7614DD41FBA}"/>
              </a:ext>
            </a:extLst>
          </p:cNvPr>
          <p:cNvSpPr>
            <a:spLocks noGrp="1"/>
          </p:cNvSpPr>
          <p:nvPr>
            <p:ph type="body" sz="quarter" idx="3"/>
          </p:nvPr>
        </p:nvSpPr>
        <p:spPr/>
        <p:txBody>
          <a:bodyPr/>
          <a:lstStyle/>
          <a:p>
            <a:r>
              <a:rPr lang="en-US" dirty="0"/>
              <a:t>Beyond T2T</a:t>
            </a:r>
          </a:p>
        </p:txBody>
      </p:sp>
      <p:sp>
        <p:nvSpPr>
          <p:cNvPr id="12" name="Content Placeholder 11">
            <a:extLst>
              <a:ext uri="{FF2B5EF4-FFF2-40B4-BE49-F238E27FC236}">
                <a16:creationId xmlns:a16="http://schemas.microsoft.com/office/drawing/2014/main" id="{7D870FB2-C8FB-EF27-80D4-726B5EE3AA32}"/>
              </a:ext>
            </a:extLst>
          </p:cNvPr>
          <p:cNvSpPr>
            <a:spLocks noGrp="1"/>
          </p:cNvSpPr>
          <p:nvPr>
            <p:ph sz="quarter" idx="4"/>
          </p:nvPr>
        </p:nvSpPr>
        <p:spPr/>
        <p:txBody>
          <a:bodyPr>
            <a:normAutofit fontScale="85000" lnSpcReduction="20000"/>
          </a:bodyPr>
          <a:lstStyle/>
          <a:p>
            <a:r>
              <a:rPr lang="en-US" dirty="0"/>
              <a:t>Polymorphism samples (pangenomes)</a:t>
            </a:r>
          </a:p>
          <a:p>
            <a:r>
              <a:rPr lang="en-US" dirty="0"/>
              <a:t>Testing platform with ground truth: iso-1 x A2 F1 hybrids for phased assembly</a:t>
            </a:r>
          </a:p>
          <a:p>
            <a:r>
              <a:rPr lang="en-US" dirty="0"/>
              <a:t>T2T parental haplotypes for diploid F1 will be available</a:t>
            </a:r>
          </a:p>
          <a:p>
            <a:r>
              <a:rPr lang="en-US" dirty="0"/>
              <a:t>SV analysis</a:t>
            </a:r>
          </a:p>
          <a:p>
            <a:r>
              <a:rPr lang="en-US" dirty="0"/>
              <a:t>Heterochromatin characterization</a:t>
            </a:r>
          </a:p>
          <a:p>
            <a:r>
              <a:rPr lang="en-US" dirty="0"/>
              <a:t>rDNA</a:t>
            </a:r>
          </a:p>
          <a:p>
            <a:r>
              <a:rPr lang="en-US" dirty="0"/>
              <a:t>Ideas?</a:t>
            </a:r>
          </a:p>
        </p:txBody>
      </p:sp>
    </p:spTree>
    <p:extLst>
      <p:ext uri="{BB962C8B-B14F-4D97-AF65-F5344CB8AC3E}">
        <p14:creationId xmlns:p14="http://schemas.microsoft.com/office/powerpoint/2010/main" val="2576051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BA2415E-2CBB-5E01-9E85-6113FCEA3CE2}"/>
              </a:ext>
            </a:extLst>
          </p:cNvPr>
          <p:cNvGrpSpPr/>
          <p:nvPr/>
        </p:nvGrpSpPr>
        <p:grpSpPr>
          <a:xfrm>
            <a:off x="1813531" y="1395099"/>
            <a:ext cx="1554156" cy="1933340"/>
            <a:chOff x="10130168" y="4413547"/>
            <a:chExt cx="2061831" cy="2564877"/>
          </a:xfrm>
        </p:grpSpPr>
        <p:pic>
          <p:nvPicPr>
            <p:cNvPr id="8" name="Shape 286">
              <a:extLst>
                <a:ext uri="{FF2B5EF4-FFF2-40B4-BE49-F238E27FC236}">
                  <a16:creationId xmlns:a16="http://schemas.microsoft.com/office/drawing/2014/main" id="{A5A6BBFD-82E6-AA68-C135-E2E1F35D52AC}"/>
                </a:ext>
              </a:extLst>
            </p:cNvPr>
            <p:cNvPicPr preferRelativeResize="0"/>
            <p:nvPr/>
          </p:nvPicPr>
          <p:blipFill>
            <a:blip r:embed="rId2">
              <a:alphaModFix/>
            </a:blip>
            <a:stretch>
              <a:fillRect/>
            </a:stretch>
          </p:blipFill>
          <p:spPr>
            <a:xfrm>
              <a:off x="10293663" y="4956600"/>
              <a:ext cx="1898336" cy="2021824"/>
            </a:xfrm>
            <a:prstGeom prst="rect">
              <a:avLst/>
            </a:prstGeom>
            <a:noFill/>
            <a:ln>
              <a:noFill/>
            </a:ln>
          </p:spPr>
        </p:pic>
        <p:sp>
          <p:nvSpPr>
            <p:cNvPr id="9" name="TextBox 8">
              <a:extLst>
                <a:ext uri="{FF2B5EF4-FFF2-40B4-BE49-F238E27FC236}">
                  <a16:creationId xmlns:a16="http://schemas.microsoft.com/office/drawing/2014/main" id="{D308CC58-ACED-F028-1D1C-DF2A18785022}"/>
                </a:ext>
              </a:extLst>
            </p:cNvPr>
            <p:cNvSpPr txBox="1"/>
            <p:nvPr/>
          </p:nvSpPr>
          <p:spPr>
            <a:xfrm>
              <a:off x="10130168" y="4413547"/>
              <a:ext cx="1718865" cy="461664"/>
            </a:xfrm>
            <a:prstGeom prst="rect">
              <a:avLst/>
            </a:prstGeom>
            <a:noFill/>
          </p:spPr>
          <p:txBody>
            <a:bodyPr wrap="none" rtlCol="0">
              <a:spAutoFit/>
            </a:bodyPr>
            <a:lstStyle/>
            <a:p>
              <a:r>
                <a:rPr lang="en-US" sz="2400" dirty="0"/>
                <a:t>Chakraborty</a:t>
              </a:r>
            </a:p>
          </p:txBody>
        </p:sp>
      </p:grpSp>
      <p:pic>
        <p:nvPicPr>
          <p:cNvPr id="11" name="Picture 10" descr="A person smiling in front of a chalkboard&#10;&#10;Description automatically generated with medium confidence">
            <a:extLst>
              <a:ext uri="{FF2B5EF4-FFF2-40B4-BE49-F238E27FC236}">
                <a16:creationId xmlns:a16="http://schemas.microsoft.com/office/drawing/2014/main" id="{20D163E3-56E8-FA3A-39EC-550A1759FD4E}"/>
              </a:ext>
            </a:extLst>
          </p:cNvPr>
          <p:cNvPicPr>
            <a:picLocks noChangeAspect="1"/>
          </p:cNvPicPr>
          <p:nvPr/>
        </p:nvPicPr>
        <p:blipFill>
          <a:blip r:embed="rId3"/>
          <a:stretch>
            <a:fillRect/>
          </a:stretch>
        </p:blipFill>
        <p:spPr>
          <a:xfrm>
            <a:off x="8879477" y="1838601"/>
            <a:ext cx="1425875" cy="1590399"/>
          </a:xfrm>
          <a:prstGeom prst="rect">
            <a:avLst/>
          </a:prstGeom>
        </p:spPr>
      </p:pic>
      <p:pic>
        <p:nvPicPr>
          <p:cNvPr id="13" name="Picture 12" descr="A picture containing person, wall, indoor&#10;&#10;Description automatically generated">
            <a:extLst>
              <a:ext uri="{FF2B5EF4-FFF2-40B4-BE49-F238E27FC236}">
                <a16:creationId xmlns:a16="http://schemas.microsoft.com/office/drawing/2014/main" id="{7D53329D-77DF-1234-5A60-3F7D373B0CA4}"/>
              </a:ext>
            </a:extLst>
          </p:cNvPr>
          <p:cNvPicPr>
            <a:picLocks noChangeAspect="1"/>
          </p:cNvPicPr>
          <p:nvPr/>
        </p:nvPicPr>
        <p:blipFill>
          <a:blip r:embed="rId4"/>
          <a:stretch>
            <a:fillRect/>
          </a:stretch>
        </p:blipFill>
        <p:spPr>
          <a:xfrm>
            <a:off x="5443572" y="5078410"/>
            <a:ext cx="1433227" cy="1433227"/>
          </a:xfrm>
          <a:prstGeom prst="rect">
            <a:avLst/>
          </a:prstGeom>
        </p:spPr>
      </p:pic>
      <p:pic>
        <p:nvPicPr>
          <p:cNvPr id="15" name="Picture 14" descr="A picture containing person, outdoor, person&#10;&#10;Description automatically generated">
            <a:extLst>
              <a:ext uri="{FF2B5EF4-FFF2-40B4-BE49-F238E27FC236}">
                <a16:creationId xmlns:a16="http://schemas.microsoft.com/office/drawing/2014/main" id="{BCF0ED5F-6780-1378-DE2D-91E8994BBE2D}"/>
              </a:ext>
            </a:extLst>
          </p:cNvPr>
          <p:cNvPicPr>
            <a:picLocks noChangeAspect="1"/>
          </p:cNvPicPr>
          <p:nvPr/>
        </p:nvPicPr>
        <p:blipFill rotWithShape="1">
          <a:blip r:embed="rId5"/>
          <a:srcRect l="6216" r="9342"/>
          <a:stretch/>
        </p:blipFill>
        <p:spPr>
          <a:xfrm>
            <a:off x="2084524" y="4956529"/>
            <a:ext cx="1524000" cy="1590399"/>
          </a:xfrm>
          <a:prstGeom prst="rect">
            <a:avLst/>
          </a:prstGeom>
        </p:spPr>
      </p:pic>
      <p:pic>
        <p:nvPicPr>
          <p:cNvPr id="17" name="Picture 16" descr="A person wearing glasses&#10;&#10;Description automatically generated with medium confidence">
            <a:extLst>
              <a:ext uri="{FF2B5EF4-FFF2-40B4-BE49-F238E27FC236}">
                <a16:creationId xmlns:a16="http://schemas.microsoft.com/office/drawing/2014/main" id="{F0AE639B-4448-1863-DD8B-723828C924C7}"/>
              </a:ext>
            </a:extLst>
          </p:cNvPr>
          <p:cNvPicPr>
            <a:picLocks noChangeAspect="1"/>
          </p:cNvPicPr>
          <p:nvPr/>
        </p:nvPicPr>
        <p:blipFill>
          <a:blip r:embed="rId6"/>
          <a:stretch>
            <a:fillRect/>
          </a:stretch>
        </p:blipFill>
        <p:spPr>
          <a:xfrm>
            <a:off x="7242334" y="5018863"/>
            <a:ext cx="1524000" cy="1524000"/>
          </a:xfrm>
          <a:prstGeom prst="rect">
            <a:avLst/>
          </a:prstGeom>
        </p:spPr>
      </p:pic>
      <p:pic>
        <p:nvPicPr>
          <p:cNvPr id="19" name="Picture 18" descr="A picture containing person, indoor, yellow&#10;&#10;Description automatically generated">
            <a:extLst>
              <a:ext uri="{FF2B5EF4-FFF2-40B4-BE49-F238E27FC236}">
                <a16:creationId xmlns:a16="http://schemas.microsoft.com/office/drawing/2014/main" id="{69EE7040-AA18-F365-6DAF-CD1BEB94CA3C}"/>
              </a:ext>
            </a:extLst>
          </p:cNvPr>
          <p:cNvPicPr>
            <a:picLocks noChangeAspect="1"/>
          </p:cNvPicPr>
          <p:nvPr/>
        </p:nvPicPr>
        <p:blipFill rotWithShape="1">
          <a:blip r:embed="rId7"/>
          <a:srcRect l="-308" t="268" r="308" b="32460"/>
          <a:stretch/>
        </p:blipFill>
        <p:spPr>
          <a:xfrm>
            <a:off x="3761460" y="4984342"/>
            <a:ext cx="1524000" cy="1537855"/>
          </a:xfrm>
          <a:prstGeom prst="rect">
            <a:avLst/>
          </a:prstGeom>
        </p:spPr>
      </p:pic>
      <p:pic>
        <p:nvPicPr>
          <p:cNvPr id="20" name="Picture 19" descr="ALarracuente.jpg">
            <a:extLst>
              <a:ext uri="{FF2B5EF4-FFF2-40B4-BE49-F238E27FC236}">
                <a16:creationId xmlns:a16="http://schemas.microsoft.com/office/drawing/2014/main" id="{607DE62E-BE03-7154-8EF8-F80BC389FD4E}"/>
              </a:ext>
            </a:extLst>
          </p:cNvPr>
          <p:cNvPicPr>
            <a:picLocks noChangeAspect="1"/>
          </p:cNvPicPr>
          <p:nvPr/>
        </p:nvPicPr>
        <p:blipFill rotWithShape="1">
          <a:blip r:embed="rId8">
            <a:extLst>
              <a:ext uri="{28A0092B-C50C-407E-A947-70E740481C1C}">
                <a14:useLocalDpi xmlns:a14="http://schemas.microsoft.com/office/drawing/2010/main" val="0"/>
              </a:ext>
            </a:extLst>
          </a:blip>
          <a:srcRect l="11179" t="6200" r="16159"/>
          <a:stretch/>
        </p:blipFill>
        <p:spPr>
          <a:xfrm>
            <a:off x="7003209" y="1820956"/>
            <a:ext cx="1816058" cy="1625690"/>
          </a:xfrm>
          <a:prstGeom prst="rect">
            <a:avLst/>
          </a:prstGeom>
        </p:spPr>
      </p:pic>
      <p:pic>
        <p:nvPicPr>
          <p:cNvPr id="22" name="Picture 21" descr="A person smiling for the camera&#10;&#10;Description automatically generated with low confidence">
            <a:extLst>
              <a:ext uri="{FF2B5EF4-FFF2-40B4-BE49-F238E27FC236}">
                <a16:creationId xmlns:a16="http://schemas.microsoft.com/office/drawing/2014/main" id="{E2EA8497-8BB0-8F43-A079-B93C7DC6B424}"/>
              </a:ext>
            </a:extLst>
          </p:cNvPr>
          <p:cNvPicPr>
            <a:picLocks noChangeAspect="1"/>
          </p:cNvPicPr>
          <p:nvPr/>
        </p:nvPicPr>
        <p:blipFill rotWithShape="1">
          <a:blip r:embed="rId9"/>
          <a:srcRect t="24242"/>
          <a:stretch/>
        </p:blipFill>
        <p:spPr>
          <a:xfrm>
            <a:off x="3736999" y="1820602"/>
            <a:ext cx="1508760" cy="1524000"/>
          </a:xfrm>
          <a:prstGeom prst="rect">
            <a:avLst/>
          </a:prstGeom>
        </p:spPr>
      </p:pic>
      <p:pic>
        <p:nvPicPr>
          <p:cNvPr id="24" name="Picture 23" descr="A picture containing text, person, outdoor, crowd&#10;&#10;Description automatically generated">
            <a:extLst>
              <a:ext uri="{FF2B5EF4-FFF2-40B4-BE49-F238E27FC236}">
                <a16:creationId xmlns:a16="http://schemas.microsoft.com/office/drawing/2014/main" id="{6B035951-6BBB-3ECA-588B-C64F5A6BE0D2}"/>
              </a:ext>
            </a:extLst>
          </p:cNvPr>
          <p:cNvPicPr>
            <a:picLocks noChangeAspect="1"/>
          </p:cNvPicPr>
          <p:nvPr/>
        </p:nvPicPr>
        <p:blipFill>
          <a:blip r:embed="rId10"/>
          <a:stretch>
            <a:fillRect/>
          </a:stretch>
        </p:blipFill>
        <p:spPr>
          <a:xfrm>
            <a:off x="9039849" y="5005282"/>
            <a:ext cx="1524000" cy="1524000"/>
          </a:xfrm>
          <a:prstGeom prst="rect">
            <a:avLst/>
          </a:prstGeom>
        </p:spPr>
      </p:pic>
      <p:sp>
        <p:nvSpPr>
          <p:cNvPr id="25" name="TextBox 24">
            <a:extLst>
              <a:ext uri="{FF2B5EF4-FFF2-40B4-BE49-F238E27FC236}">
                <a16:creationId xmlns:a16="http://schemas.microsoft.com/office/drawing/2014/main" id="{39CF546E-1DF1-2C4D-E93A-CD5C54E4220D}"/>
              </a:ext>
            </a:extLst>
          </p:cNvPr>
          <p:cNvSpPr txBox="1"/>
          <p:nvPr/>
        </p:nvSpPr>
        <p:spPr>
          <a:xfrm>
            <a:off x="3780729" y="1395099"/>
            <a:ext cx="1137556" cy="461665"/>
          </a:xfrm>
          <a:prstGeom prst="rect">
            <a:avLst/>
          </a:prstGeom>
          <a:noFill/>
        </p:spPr>
        <p:txBody>
          <a:bodyPr wrap="none" rtlCol="0">
            <a:spAutoFit/>
          </a:bodyPr>
          <a:lstStyle/>
          <a:p>
            <a:r>
              <a:rPr lang="en-US" sz="2400" dirty="0" err="1"/>
              <a:t>Courret</a:t>
            </a:r>
            <a:endParaRPr lang="en-US" sz="2400" dirty="0"/>
          </a:p>
        </p:txBody>
      </p:sp>
      <p:sp>
        <p:nvSpPr>
          <p:cNvPr id="26" name="TextBox 25">
            <a:extLst>
              <a:ext uri="{FF2B5EF4-FFF2-40B4-BE49-F238E27FC236}">
                <a16:creationId xmlns:a16="http://schemas.microsoft.com/office/drawing/2014/main" id="{876E18BB-4985-4FAC-4591-C5760F7A6BC4}"/>
              </a:ext>
            </a:extLst>
          </p:cNvPr>
          <p:cNvSpPr txBox="1"/>
          <p:nvPr/>
        </p:nvSpPr>
        <p:spPr>
          <a:xfrm>
            <a:off x="9093075" y="1365841"/>
            <a:ext cx="1130118" cy="461665"/>
          </a:xfrm>
          <a:prstGeom prst="rect">
            <a:avLst/>
          </a:prstGeom>
          <a:noFill/>
        </p:spPr>
        <p:txBody>
          <a:bodyPr wrap="none" rtlCol="0">
            <a:spAutoFit/>
          </a:bodyPr>
          <a:lstStyle/>
          <a:p>
            <a:r>
              <a:rPr lang="en-US" sz="2400" dirty="0"/>
              <a:t>Langley</a:t>
            </a:r>
          </a:p>
        </p:txBody>
      </p:sp>
      <p:sp>
        <p:nvSpPr>
          <p:cNvPr id="27" name="TextBox 26">
            <a:extLst>
              <a:ext uri="{FF2B5EF4-FFF2-40B4-BE49-F238E27FC236}">
                <a16:creationId xmlns:a16="http://schemas.microsoft.com/office/drawing/2014/main" id="{8F15FF8C-EB3A-07D1-4E42-5CDB2A83759F}"/>
              </a:ext>
            </a:extLst>
          </p:cNvPr>
          <p:cNvSpPr txBox="1"/>
          <p:nvPr/>
        </p:nvSpPr>
        <p:spPr>
          <a:xfrm>
            <a:off x="7066793" y="1393099"/>
            <a:ext cx="1675780" cy="461665"/>
          </a:xfrm>
          <a:prstGeom prst="rect">
            <a:avLst/>
          </a:prstGeom>
          <a:noFill/>
        </p:spPr>
        <p:txBody>
          <a:bodyPr wrap="none" rtlCol="0">
            <a:spAutoFit/>
          </a:bodyPr>
          <a:lstStyle/>
          <a:p>
            <a:r>
              <a:rPr lang="en-US" sz="2400" dirty="0" err="1"/>
              <a:t>Larracuente</a:t>
            </a:r>
            <a:endParaRPr lang="en-US" sz="2400" dirty="0"/>
          </a:p>
        </p:txBody>
      </p:sp>
      <p:pic>
        <p:nvPicPr>
          <p:cNvPr id="28" name="Picture 27">
            <a:extLst>
              <a:ext uri="{FF2B5EF4-FFF2-40B4-BE49-F238E27FC236}">
                <a16:creationId xmlns:a16="http://schemas.microsoft.com/office/drawing/2014/main" id="{ECD03532-3BF2-0362-9C01-228AE3117B0F}"/>
              </a:ext>
            </a:extLst>
          </p:cNvPr>
          <p:cNvPicPr>
            <a:picLocks noChangeAspect="1"/>
          </p:cNvPicPr>
          <p:nvPr/>
        </p:nvPicPr>
        <p:blipFill rotWithShape="1">
          <a:blip r:embed="rId11"/>
          <a:srcRect b="21143"/>
          <a:stretch/>
        </p:blipFill>
        <p:spPr>
          <a:xfrm>
            <a:off x="5393461" y="1826919"/>
            <a:ext cx="1399488" cy="1549019"/>
          </a:xfrm>
          <a:prstGeom prst="rect">
            <a:avLst/>
          </a:prstGeom>
        </p:spPr>
      </p:pic>
      <p:sp>
        <p:nvSpPr>
          <p:cNvPr id="29" name="TextBox 28">
            <a:extLst>
              <a:ext uri="{FF2B5EF4-FFF2-40B4-BE49-F238E27FC236}">
                <a16:creationId xmlns:a16="http://schemas.microsoft.com/office/drawing/2014/main" id="{46A8C0F3-C6B0-D47D-FE24-8981BD16E249}"/>
              </a:ext>
            </a:extLst>
          </p:cNvPr>
          <p:cNvSpPr txBox="1"/>
          <p:nvPr/>
        </p:nvSpPr>
        <p:spPr>
          <a:xfrm>
            <a:off x="5486913" y="1393099"/>
            <a:ext cx="1072409" cy="461665"/>
          </a:xfrm>
          <a:prstGeom prst="rect">
            <a:avLst/>
          </a:prstGeom>
          <a:noFill/>
        </p:spPr>
        <p:txBody>
          <a:bodyPr wrap="none" rtlCol="0">
            <a:spAutoFit/>
          </a:bodyPr>
          <a:lstStyle/>
          <a:p>
            <a:r>
              <a:rPr lang="en-US" sz="2400" dirty="0" err="1"/>
              <a:t>Karpen</a:t>
            </a:r>
            <a:endParaRPr lang="en-US" sz="2400" dirty="0"/>
          </a:p>
        </p:txBody>
      </p:sp>
      <p:sp>
        <p:nvSpPr>
          <p:cNvPr id="30" name="TextBox 29">
            <a:extLst>
              <a:ext uri="{FF2B5EF4-FFF2-40B4-BE49-F238E27FC236}">
                <a16:creationId xmlns:a16="http://schemas.microsoft.com/office/drawing/2014/main" id="{DB12246E-ED9E-82BF-1B55-AA886AD4F2E3}"/>
              </a:ext>
            </a:extLst>
          </p:cNvPr>
          <p:cNvSpPr txBox="1"/>
          <p:nvPr/>
        </p:nvSpPr>
        <p:spPr>
          <a:xfrm>
            <a:off x="2284095" y="4543240"/>
            <a:ext cx="1130118" cy="461665"/>
          </a:xfrm>
          <a:prstGeom prst="rect">
            <a:avLst/>
          </a:prstGeom>
          <a:noFill/>
        </p:spPr>
        <p:txBody>
          <a:bodyPr wrap="none" rtlCol="0">
            <a:spAutoFit/>
          </a:bodyPr>
          <a:lstStyle/>
          <a:p>
            <a:r>
              <a:rPr lang="en-US" sz="2400" dirty="0"/>
              <a:t>Langley</a:t>
            </a:r>
          </a:p>
        </p:txBody>
      </p:sp>
      <p:sp>
        <p:nvSpPr>
          <p:cNvPr id="31" name="TextBox 30">
            <a:extLst>
              <a:ext uri="{FF2B5EF4-FFF2-40B4-BE49-F238E27FC236}">
                <a16:creationId xmlns:a16="http://schemas.microsoft.com/office/drawing/2014/main" id="{B847F9BE-10DE-3301-0E85-A8AC34DF378C}"/>
              </a:ext>
            </a:extLst>
          </p:cNvPr>
          <p:cNvSpPr txBox="1"/>
          <p:nvPr/>
        </p:nvSpPr>
        <p:spPr>
          <a:xfrm>
            <a:off x="4121394" y="4557198"/>
            <a:ext cx="804131" cy="461665"/>
          </a:xfrm>
          <a:prstGeom prst="rect">
            <a:avLst/>
          </a:prstGeom>
          <a:noFill/>
        </p:spPr>
        <p:txBody>
          <a:bodyPr wrap="none" rtlCol="0">
            <a:spAutoFit/>
          </a:bodyPr>
          <a:lstStyle/>
          <a:p>
            <a:r>
              <a:rPr lang="en-US" sz="2400" dirty="0" err="1"/>
              <a:t>Miga</a:t>
            </a:r>
            <a:endParaRPr lang="en-US" sz="2400" dirty="0"/>
          </a:p>
        </p:txBody>
      </p:sp>
      <p:sp>
        <p:nvSpPr>
          <p:cNvPr id="32" name="TextBox 31">
            <a:extLst>
              <a:ext uri="{FF2B5EF4-FFF2-40B4-BE49-F238E27FC236}">
                <a16:creationId xmlns:a16="http://schemas.microsoft.com/office/drawing/2014/main" id="{64FDBE06-FC02-BCB2-2C4F-B654241D191D}"/>
              </a:ext>
            </a:extLst>
          </p:cNvPr>
          <p:cNvSpPr txBox="1"/>
          <p:nvPr/>
        </p:nvSpPr>
        <p:spPr>
          <a:xfrm>
            <a:off x="5535591" y="4599099"/>
            <a:ext cx="1249188" cy="461665"/>
          </a:xfrm>
          <a:prstGeom prst="rect">
            <a:avLst/>
          </a:prstGeom>
          <a:noFill/>
        </p:spPr>
        <p:txBody>
          <a:bodyPr wrap="none" rtlCol="0">
            <a:spAutoFit/>
          </a:bodyPr>
          <a:lstStyle/>
          <a:p>
            <a:r>
              <a:rPr lang="en-US" sz="2400" dirty="0" err="1"/>
              <a:t>Phillippy</a:t>
            </a:r>
            <a:endParaRPr lang="en-US" sz="2400" dirty="0"/>
          </a:p>
        </p:txBody>
      </p:sp>
      <p:sp>
        <p:nvSpPr>
          <p:cNvPr id="33" name="TextBox 32">
            <a:extLst>
              <a:ext uri="{FF2B5EF4-FFF2-40B4-BE49-F238E27FC236}">
                <a16:creationId xmlns:a16="http://schemas.microsoft.com/office/drawing/2014/main" id="{7674FDBA-6D04-5BD0-7495-FEB819067B94}"/>
              </a:ext>
            </a:extLst>
          </p:cNvPr>
          <p:cNvSpPr txBox="1"/>
          <p:nvPr/>
        </p:nvSpPr>
        <p:spPr>
          <a:xfrm>
            <a:off x="7491180" y="4612343"/>
            <a:ext cx="1026307" cy="461665"/>
          </a:xfrm>
          <a:prstGeom prst="rect">
            <a:avLst/>
          </a:prstGeom>
          <a:noFill/>
        </p:spPr>
        <p:txBody>
          <a:bodyPr wrap="none" rtlCol="0">
            <a:spAutoFit/>
          </a:bodyPr>
          <a:lstStyle/>
          <a:p>
            <a:r>
              <a:rPr lang="en-US" sz="2400" dirty="0"/>
              <a:t>Pickett</a:t>
            </a:r>
          </a:p>
        </p:txBody>
      </p:sp>
      <p:sp>
        <p:nvSpPr>
          <p:cNvPr id="34" name="TextBox 33">
            <a:extLst>
              <a:ext uri="{FF2B5EF4-FFF2-40B4-BE49-F238E27FC236}">
                <a16:creationId xmlns:a16="http://schemas.microsoft.com/office/drawing/2014/main" id="{B00BA24D-F2E1-6708-A5C0-538D87E38B94}"/>
              </a:ext>
            </a:extLst>
          </p:cNvPr>
          <p:cNvSpPr txBox="1"/>
          <p:nvPr/>
        </p:nvSpPr>
        <p:spPr>
          <a:xfrm>
            <a:off x="9298345" y="4537947"/>
            <a:ext cx="1007007" cy="461665"/>
          </a:xfrm>
          <a:prstGeom prst="rect">
            <a:avLst/>
          </a:prstGeom>
          <a:noFill/>
        </p:spPr>
        <p:txBody>
          <a:bodyPr wrap="none" rtlCol="0">
            <a:spAutoFit/>
          </a:bodyPr>
          <a:lstStyle/>
          <a:p>
            <a:r>
              <a:rPr lang="en-US" sz="2400" dirty="0"/>
              <a:t>Shukla</a:t>
            </a:r>
          </a:p>
        </p:txBody>
      </p:sp>
    </p:spTree>
    <p:extLst>
      <p:ext uri="{BB962C8B-B14F-4D97-AF65-F5344CB8AC3E}">
        <p14:creationId xmlns:p14="http://schemas.microsoft.com/office/powerpoint/2010/main" val="3118513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F130AC6-9A97-603B-379F-F7021EEA21B8}"/>
              </a:ext>
            </a:extLst>
          </p:cNvPr>
          <p:cNvSpPr>
            <a:spLocks noGrp="1"/>
          </p:cNvSpPr>
          <p:nvPr>
            <p:ph type="title"/>
          </p:nvPr>
        </p:nvSpPr>
        <p:spPr/>
        <p:txBody>
          <a:bodyPr/>
          <a:lstStyle/>
          <a:p>
            <a:r>
              <a:rPr lang="en-US" dirty="0"/>
              <a:t>Acknowledgments</a:t>
            </a:r>
          </a:p>
        </p:txBody>
      </p:sp>
      <p:sp>
        <p:nvSpPr>
          <p:cNvPr id="10" name="Content Placeholder 9">
            <a:extLst>
              <a:ext uri="{FF2B5EF4-FFF2-40B4-BE49-F238E27FC236}">
                <a16:creationId xmlns:a16="http://schemas.microsoft.com/office/drawing/2014/main" id="{3FCE2FD9-35B7-E1AA-2D9E-0F879DACBCD5}"/>
              </a:ext>
            </a:extLst>
          </p:cNvPr>
          <p:cNvSpPr>
            <a:spLocks noGrp="1"/>
          </p:cNvSpPr>
          <p:nvPr>
            <p:ph sz="half" idx="1"/>
          </p:nvPr>
        </p:nvSpPr>
        <p:spPr/>
        <p:txBody>
          <a:bodyPr>
            <a:normAutofit fontScale="85000" lnSpcReduction="20000"/>
          </a:bodyPr>
          <a:lstStyle/>
          <a:p>
            <a:pPr marL="0" indent="0">
              <a:buNone/>
            </a:pPr>
            <a:r>
              <a:rPr lang="en-US" dirty="0"/>
              <a:t>Nicolas Altemose</a:t>
            </a:r>
            <a:r>
              <a:rPr lang="en-US" baseline="30000" dirty="0"/>
              <a:t>1</a:t>
            </a:r>
            <a:br>
              <a:rPr lang="en-US" baseline="30000" dirty="0"/>
            </a:br>
            <a:r>
              <a:rPr lang="en-US" dirty="0"/>
              <a:t>Susan E. Celniker</a:t>
            </a:r>
            <a:r>
              <a:rPr lang="en-US" baseline="30000" dirty="0"/>
              <a:t>2</a:t>
            </a:r>
            <a:br>
              <a:rPr lang="en-US" baseline="30000" dirty="0"/>
            </a:br>
            <a:r>
              <a:rPr lang="en-US" b="1" dirty="0" err="1"/>
              <a:t>Mahul</a:t>
            </a:r>
            <a:r>
              <a:rPr lang="en-US" b="1" dirty="0"/>
              <a:t> Chakraborty</a:t>
            </a:r>
            <a:r>
              <a:rPr lang="en-US" baseline="30000" dirty="0"/>
              <a:t>3</a:t>
            </a:r>
            <a:br>
              <a:rPr lang="en-US" baseline="30000" dirty="0"/>
            </a:br>
            <a:r>
              <a:rPr lang="en-US" b="1" dirty="0"/>
              <a:t>Cécile Courret</a:t>
            </a:r>
            <a:r>
              <a:rPr lang="en-US" b="1" baseline="30000" dirty="0"/>
              <a:t>4</a:t>
            </a:r>
            <a:br>
              <a:rPr lang="en-US" b="1" baseline="30000" dirty="0"/>
            </a:br>
            <a:r>
              <a:rPr lang="en-US" b="1" dirty="0"/>
              <a:t>Gary H. Karpen</a:t>
            </a:r>
            <a:r>
              <a:rPr lang="en-US" b="1" baseline="30000" dirty="0"/>
              <a:t>1, 2</a:t>
            </a:r>
            <a:br>
              <a:rPr lang="en-US" b="1" baseline="30000" dirty="0"/>
            </a:br>
            <a:r>
              <a:rPr lang="en-US" dirty="0"/>
              <a:t>Bernard Y. Kim</a:t>
            </a:r>
            <a:r>
              <a:rPr lang="en-US" baseline="30000" dirty="0"/>
              <a:t>5</a:t>
            </a:r>
            <a:br>
              <a:rPr lang="en-US" baseline="30000" dirty="0"/>
            </a:br>
            <a:r>
              <a:rPr lang="en-US" b="1" dirty="0"/>
              <a:t>Charles H. Langley</a:t>
            </a:r>
            <a:r>
              <a:rPr lang="en-US" b="1" baseline="30000" dirty="0"/>
              <a:t>6</a:t>
            </a:r>
            <a:br>
              <a:rPr lang="en-US" b="1" baseline="30000" dirty="0"/>
            </a:br>
            <a:r>
              <a:rPr lang="en-US" b="1" dirty="0"/>
              <a:t>Sasha Langley</a:t>
            </a:r>
            <a:r>
              <a:rPr lang="en-US" b="1" baseline="30000" dirty="0"/>
              <a:t>1</a:t>
            </a:r>
            <a:br>
              <a:rPr lang="en-US" b="1" dirty="0"/>
            </a:br>
            <a:r>
              <a:rPr lang="en-US" b="1" dirty="0"/>
              <a:t>Amanda M. Larracuente</a:t>
            </a:r>
            <a:r>
              <a:rPr lang="en-US" b="1" baseline="30000" dirty="0"/>
              <a:t>4</a:t>
            </a:r>
            <a:br>
              <a:rPr lang="en-US" b="1" dirty="0"/>
            </a:br>
            <a:r>
              <a:rPr lang="en-US" dirty="0"/>
              <a:t>Barbara G. Mellone</a:t>
            </a:r>
            <a:r>
              <a:rPr lang="en-US" baseline="30000" dirty="0"/>
              <a:t>7</a:t>
            </a:r>
            <a:br>
              <a:rPr lang="en-US" dirty="0"/>
            </a:br>
            <a:r>
              <a:rPr lang="en-US" b="1" dirty="0"/>
              <a:t>Karen H. Miga</a:t>
            </a:r>
            <a:r>
              <a:rPr lang="en-US" b="1" baseline="30000" dirty="0"/>
              <a:t>8</a:t>
            </a:r>
            <a:br>
              <a:rPr lang="en-US" b="1" baseline="30000" dirty="0"/>
            </a:br>
            <a:r>
              <a:rPr lang="en-US" dirty="0"/>
              <a:t>Danny E. Miller</a:t>
            </a:r>
            <a:r>
              <a:rPr lang="en-US" baseline="30000" dirty="0"/>
              <a:t>9,10</a:t>
            </a:r>
            <a:br>
              <a:rPr lang="en-US" dirty="0"/>
            </a:br>
            <a:r>
              <a:rPr lang="en-US" dirty="0"/>
              <a:t>Rachel J. O’Neill</a:t>
            </a:r>
            <a:r>
              <a:rPr lang="en-US" baseline="30000" dirty="0"/>
              <a:t>7</a:t>
            </a:r>
            <a:br>
              <a:rPr lang="en-US" dirty="0"/>
            </a:br>
            <a:r>
              <a:rPr lang="en-US" b="1" dirty="0"/>
              <a:t>Adam M. Phillippy</a:t>
            </a:r>
            <a:r>
              <a:rPr lang="en-US" b="1" baseline="30000" dirty="0"/>
              <a:t>11</a:t>
            </a:r>
            <a:br>
              <a:rPr lang="en-US" b="1" dirty="0"/>
            </a:br>
            <a:r>
              <a:rPr lang="en-US" b="1" dirty="0"/>
              <a:t>Brandon D. Pickett</a:t>
            </a:r>
            <a:r>
              <a:rPr lang="en-US" b="1" baseline="30000" dirty="0"/>
              <a:t>11</a:t>
            </a:r>
            <a:br>
              <a:rPr lang="en-US" b="1" dirty="0"/>
            </a:br>
            <a:r>
              <a:rPr lang="en-US" b="1" dirty="0"/>
              <a:t>Harsh G. Shukla</a:t>
            </a:r>
            <a:r>
              <a:rPr lang="en-US" b="1" baseline="30000" dirty="0"/>
              <a:t>3</a:t>
            </a:r>
            <a:endParaRPr lang="en-US" b="1" dirty="0"/>
          </a:p>
        </p:txBody>
      </p:sp>
      <p:sp>
        <p:nvSpPr>
          <p:cNvPr id="11" name="Content Placeholder 10">
            <a:extLst>
              <a:ext uri="{FF2B5EF4-FFF2-40B4-BE49-F238E27FC236}">
                <a16:creationId xmlns:a16="http://schemas.microsoft.com/office/drawing/2014/main" id="{865F9702-BE19-BF4E-23E8-1D660338D8A6}"/>
              </a:ext>
            </a:extLst>
          </p:cNvPr>
          <p:cNvSpPr>
            <a:spLocks noGrp="1"/>
          </p:cNvSpPr>
          <p:nvPr>
            <p:ph sz="half" idx="2"/>
          </p:nvPr>
        </p:nvSpPr>
        <p:spPr/>
        <p:txBody>
          <a:bodyPr>
            <a:normAutofit fontScale="85000" lnSpcReduction="20000"/>
          </a:bodyPr>
          <a:lstStyle/>
          <a:p>
            <a:pPr marL="0" indent="0">
              <a:buNone/>
            </a:pPr>
            <a:r>
              <a:rPr lang="en-US" dirty="0"/>
              <a:t>1. University of California, Berkeley, Berkeley, CA 2. Lawrence Berkeley National Lab, Berkeley, CA 3. University of California, Irvine, Irvine, CA 4. University of Rochester, Rochester, NY 5. Stanford University, Stanford, CA 6. University of California, Davis, Davis, CA 7. University of Connecticut, Storrs, CT 8. University of California, Santa Cruz, CA 9. University of Washington, Seattle, WA 10. Seattle Children's Hospital, Seattle, WA 11. National Human Genome Research Institute, NIH, Bethesda, MD</a:t>
            </a:r>
          </a:p>
          <a:p>
            <a:endParaRPr lang="en-US" dirty="0"/>
          </a:p>
        </p:txBody>
      </p:sp>
    </p:spTree>
    <p:extLst>
      <p:ext uri="{BB962C8B-B14F-4D97-AF65-F5344CB8AC3E}">
        <p14:creationId xmlns:p14="http://schemas.microsoft.com/office/powerpoint/2010/main" val="1223112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10630-DD80-5D4D-1118-FFD73ABDFAA7}"/>
              </a:ext>
            </a:extLst>
          </p:cNvPr>
          <p:cNvSpPr>
            <a:spLocks noGrp="1"/>
          </p:cNvSpPr>
          <p:nvPr>
            <p:ph type="title"/>
          </p:nvPr>
        </p:nvSpPr>
        <p:spPr>
          <a:xfrm>
            <a:off x="839788" y="457200"/>
            <a:ext cx="3932237" cy="1600200"/>
          </a:xfrm>
        </p:spPr>
        <p:txBody>
          <a:bodyPr>
            <a:normAutofit fontScale="90000"/>
          </a:bodyPr>
          <a:lstStyle/>
          <a:p>
            <a:r>
              <a:rPr lang="en-US" sz="4800" dirty="0"/>
              <a:t>Access this talk and a poster from spring:</a:t>
            </a:r>
          </a:p>
        </p:txBody>
      </p:sp>
      <p:sp>
        <p:nvSpPr>
          <p:cNvPr id="6" name="Text Placeholder 5">
            <a:extLst>
              <a:ext uri="{FF2B5EF4-FFF2-40B4-BE49-F238E27FC236}">
                <a16:creationId xmlns:a16="http://schemas.microsoft.com/office/drawing/2014/main" id="{F7FE8EFB-0865-7AB9-9CB4-B77BB9D4768B}"/>
              </a:ext>
            </a:extLst>
          </p:cNvPr>
          <p:cNvSpPr>
            <a:spLocks noGrp="1"/>
          </p:cNvSpPr>
          <p:nvPr>
            <p:ph type="body" sz="half" idx="2"/>
          </p:nvPr>
        </p:nvSpPr>
        <p:spPr/>
        <p:txBody>
          <a:bodyPr>
            <a:normAutofit/>
          </a:bodyPr>
          <a:lstStyle/>
          <a:p>
            <a:r>
              <a:rPr lang="en-US" sz="4400" dirty="0" err="1"/>
              <a:t>bit.ly</a:t>
            </a:r>
            <a:r>
              <a:rPr lang="en-US" sz="4400" dirty="0"/>
              <a:t>/fly-t2t-f2f</a:t>
            </a:r>
          </a:p>
        </p:txBody>
      </p:sp>
      <p:pic>
        <p:nvPicPr>
          <p:cNvPr id="4" name="Picture 3" descr="Qr code&#10;&#10;Description automatically generated">
            <a:extLst>
              <a:ext uri="{FF2B5EF4-FFF2-40B4-BE49-F238E27FC236}">
                <a16:creationId xmlns:a16="http://schemas.microsoft.com/office/drawing/2014/main" id="{726DA48F-7418-2769-AFDE-6F354C9D7066}"/>
              </a:ext>
            </a:extLst>
          </p:cNvPr>
          <p:cNvPicPr>
            <a:picLocks noChangeAspect="1"/>
          </p:cNvPicPr>
          <p:nvPr/>
        </p:nvPicPr>
        <p:blipFill>
          <a:blip r:embed="rId2"/>
          <a:stretch>
            <a:fillRect/>
          </a:stretch>
        </p:blipFill>
        <p:spPr>
          <a:xfrm>
            <a:off x="6096001" y="729344"/>
            <a:ext cx="5945414" cy="5945414"/>
          </a:xfrm>
          <a:prstGeom prst="rect">
            <a:avLst/>
          </a:prstGeom>
        </p:spPr>
      </p:pic>
    </p:spTree>
    <p:extLst>
      <p:ext uri="{BB962C8B-B14F-4D97-AF65-F5344CB8AC3E}">
        <p14:creationId xmlns:p14="http://schemas.microsoft.com/office/powerpoint/2010/main" val="1009454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E58D307-692D-A6BF-F285-7D5FD3ED2E64}"/>
              </a:ext>
            </a:extLst>
          </p:cNvPr>
          <p:cNvSpPr>
            <a:spLocks noGrp="1"/>
          </p:cNvSpPr>
          <p:nvPr>
            <p:ph type="title"/>
          </p:nvPr>
        </p:nvSpPr>
        <p:spPr/>
        <p:txBody>
          <a:bodyPr/>
          <a:lstStyle/>
          <a:p>
            <a:r>
              <a:rPr lang="en-US" dirty="0"/>
              <a:t>Why </a:t>
            </a:r>
            <a:r>
              <a:rPr lang="en-US" i="1" dirty="0"/>
              <a:t>Drosophila</a:t>
            </a:r>
            <a:r>
              <a:rPr lang="en-US" dirty="0"/>
              <a:t>?</a:t>
            </a:r>
          </a:p>
        </p:txBody>
      </p:sp>
      <p:sp>
        <p:nvSpPr>
          <p:cNvPr id="8" name="TextBox 7">
            <a:extLst>
              <a:ext uri="{FF2B5EF4-FFF2-40B4-BE49-F238E27FC236}">
                <a16:creationId xmlns:a16="http://schemas.microsoft.com/office/drawing/2014/main" id="{F8FC001A-3BD1-B601-05F1-916E780B96B3}"/>
              </a:ext>
            </a:extLst>
          </p:cNvPr>
          <p:cNvSpPr txBox="1"/>
          <p:nvPr/>
        </p:nvSpPr>
        <p:spPr>
          <a:xfrm>
            <a:off x="838200" y="1796887"/>
            <a:ext cx="4793556"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Small genome (~175-180 Mb)</a:t>
            </a:r>
          </a:p>
        </p:txBody>
      </p:sp>
      <p:sp>
        <p:nvSpPr>
          <p:cNvPr id="9" name="TextBox 8">
            <a:extLst>
              <a:ext uri="{FF2B5EF4-FFF2-40B4-BE49-F238E27FC236}">
                <a16:creationId xmlns:a16="http://schemas.microsoft.com/office/drawing/2014/main" id="{B3584585-F4FA-6946-0B1F-8488F5D0228C}"/>
              </a:ext>
            </a:extLst>
          </p:cNvPr>
          <p:cNvSpPr txBox="1"/>
          <p:nvPr/>
        </p:nvSpPr>
        <p:spPr>
          <a:xfrm>
            <a:off x="838200" y="2320107"/>
            <a:ext cx="8048229"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Inexpensive to sequence (because of small genome)</a:t>
            </a:r>
          </a:p>
        </p:txBody>
      </p:sp>
      <p:sp>
        <p:nvSpPr>
          <p:cNvPr id="10" name="TextBox 9">
            <a:extLst>
              <a:ext uri="{FF2B5EF4-FFF2-40B4-BE49-F238E27FC236}">
                <a16:creationId xmlns:a16="http://schemas.microsoft.com/office/drawing/2014/main" id="{ECBF6935-2778-CC30-9CD9-13415D801DC7}"/>
              </a:ext>
            </a:extLst>
          </p:cNvPr>
          <p:cNvSpPr txBox="1"/>
          <p:nvPr/>
        </p:nvSpPr>
        <p:spPr>
          <a:xfrm>
            <a:off x="838200" y="2843327"/>
            <a:ext cx="10528588"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Compact genes (euchromatic introns are small compared to humans)</a:t>
            </a:r>
          </a:p>
        </p:txBody>
      </p:sp>
      <p:sp>
        <p:nvSpPr>
          <p:cNvPr id="11" name="TextBox 10">
            <a:extLst>
              <a:ext uri="{FF2B5EF4-FFF2-40B4-BE49-F238E27FC236}">
                <a16:creationId xmlns:a16="http://schemas.microsoft.com/office/drawing/2014/main" id="{C2778862-D88D-90DB-73A5-B230A5A8E1F0}"/>
              </a:ext>
            </a:extLst>
          </p:cNvPr>
          <p:cNvSpPr txBox="1"/>
          <p:nvPr/>
        </p:nvSpPr>
        <p:spPr>
          <a:xfrm>
            <a:off x="838200" y="3366547"/>
            <a:ext cx="10707547" cy="1815882"/>
          </a:xfrm>
          <a:prstGeom prst="rect">
            <a:avLst/>
          </a:prstGeom>
          <a:noFill/>
        </p:spPr>
        <p:txBody>
          <a:bodyPr wrap="none" rtlCol="0">
            <a:spAutoFit/>
          </a:bodyPr>
          <a:lstStyle/>
          <a:p>
            <a:pPr marL="285750" indent="-285750">
              <a:buFont typeface="Arial" panose="020B0604020202020204" pitchFamily="34" charset="0"/>
              <a:buChar char="•"/>
            </a:pPr>
            <a:r>
              <a:rPr lang="en-US" sz="2800" dirty="0"/>
              <a:t>Genetic model (first genetic maps</a:t>
            </a:r>
            <a:r>
              <a:rPr lang="en-US" sz="2800" baseline="30000" dirty="0"/>
              <a:t>1</a:t>
            </a:r>
            <a:r>
              <a:rPr lang="en-US" sz="2800" dirty="0"/>
              <a:t>, first x-ray mutagenesis</a:t>
            </a:r>
            <a:r>
              <a:rPr lang="en-US" sz="2800" baseline="30000" dirty="0"/>
              <a:t>2</a:t>
            </a:r>
            <a:r>
              <a:rPr lang="en-US" sz="2800" dirty="0"/>
              <a:t>, first CNV </a:t>
            </a:r>
            <a:br>
              <a:rPr lang="en-US" sz="2800" dirty="0"/>
            </a:br>
            <a:r>
              <a:rPr lang="en-US" sz="2800" dirty="0"/>
              <a:t>phenotype</a:t>
            </a:r>
            <a:r>
              <a:rPr lang="en-US" sz="2800" baseline="30000" dirty="0"/>
              <a:t>3</a:t>
            </a:r>
            <a:r>
              <a:rPr lang="en-US" sz="2800" dirty="0"/>
              <a:t>, concept of synteny and birth of comparative genomics</a:t>
            </a:r>
            <a:r>
              <a:rPr lang="en-US" sz="2800" baseline="30000" dirty="0"/>
              <a:t>4</a:t>
            </a:r>
            <a:r>
              <a:rPr lang="en-US" sz="2800" dirty="0"/>
              <a:t>, </a:t>
            </a:r>
            <a:br>
              <a:rPr lang="en-US" sz="2800" dirty="0"/>
            </a:br>
            <a:r>
              <a:rPr lang="en-US" sz="2800" dirty="0"/>
              <a:t>population genetics pioneer</a:t>
            </a:r>
            <a:r>
              <a:rPr lang="en-US" sz="2800" baseline="30000" dirty="0"/>
              <a:t>5-7</a:t>
            </a:r>
            <a:r>
              <a:rPr lang="en-US" sz="2800" dirty="0"/>
              <a:t>, first </a:t>
            </a:r>
            <a:r>
              <a:rPr lang="en-US" sz="2800" dirty="0" err="1"/>
              <a:t>wgs</a:t>
            </a:r>
            <a:r>
              <a:rPr lang="en-US" sz="2800" dirty="0"/>
              <a:t> assembly</a:t>
            </a:r>
            <a:r>
              <a:rPr lang="en-US" sz="2800" baseline="30000" dirty="0"/>
              <a:t>8</a:t>
            </a:r>
            <a:r>
              <a:rPr lang="en-US" sz="2800" dirty="0"/>
              <a:t>)</a:t>
            </a:r>
          </a:p>
          <a:p>
            <a:pPr marL="285750" indent="-285750">
              <a:buFont typeface="Arial" panose="020B0604020202020204" pitchFamily="34" charset="0"/>
              <a:buChar char="•"/>
            </a:pPr>
            <a:endParaRPr lang="en-US" sz="2800" dirty="0"/>
          </a:p>
        </p:txBody>
      </p:sp>
      <p:sp>
        <p:nvSpPr>
          <p:cNvPr id="12" name="TextBox 11">
            <a:extLst>
              <a:ext uri="{FF2B5EF4-FFF2-40B4-BE49-F238E27FC236}">
                <a16:creationId xmlns:a16="http://schemas.microsoft.com/office/drawing/2014/main" id="{7219F5D0-FCB3-F954-8728-B92EADB190E6}"/>
              </a:ext>
            </a:extLst>
          </p:cNvPr>
          <p:cNvSpPr txBox="1"/>
          <p:nvPr/>
        </p:nvSpPr>
        <p:spPr>
          <a:xfrm>
            <a:off x="838200" y="4659209"/>
            <a:ext cx="4636334"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Little repetitive DNA content</a:t>
            </a:r>
          </a:p>
        </p:txBody>
      </p:sp>
      <p:sp>
        <p:nvSpPr>
          <p:cNvPr id="15" name="TextBox 14">
            <a:extLst>
              <a:ext uri="{FF2B5EF4-FFF2-40B4-BE49-F238E27FC236}">
                <a16:creationId xmlns:a16="http://schemas.microsoft.com/office/drawing/2014/main" id="{4DD708C6-6AF3-876A-4A6A-9CE4DC80E308}"/>
              </a:ext>
            </a:extLst>
          </p:cNvPr>
          <p:cNvSpPr txBox="1"/>
          <p:nvPr/>
        </p:nvSpPr>
        <p:spPr>
          <a:xfrm>
            <a:off x="838200" y="4659209"/>
            <a:ext cx="4636334" cy="523220"/>
          </a:xfrm>
          <a:prstGeom prst="rect">
            <a:avLst/>
          </a:prstGeom>
          <a:noFill/>
        </p:spPr>
        <p:txBody>
          <a:bodyPr wrap="none" rtlCol="0">
            <a:spAutoFit/>
          </a:bodyPr>
          <a:lstStyle/>
          <a:p>
            <a:pPr marL="285750" indent="-285750">
              <a:buFont typeface="Arial" panose="020B0604020202020204" pitchFamily="34" charset="0"/>
              <a:buChar char="•"/>
            </a:pPr>
            <a:r>
              <a:rPr lang="en-US" sz="2800" strike="sngStrike" dirty="0">
                <a:solidFill>
                  <a:srgbClr val="FF0000"/>
                </a:solidFill>
              </a:rPr>
              <a:t>Little repetitive DNA content</a:t>
            </a:r>
          </a:p>
        </p:txBody>
      </p:sp>
    </p:spTree>
    <p:extLst>
      <p:ext uri="{BB962C8B-B14F-4D97-AF65-F5344CB8AC3E}">
        <p14:creationId xmlns:p14="http://schemas.microsoft.com/office/powerpoint/2010/main" val="1003184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0D8E4-2393-711E-E44D-CF05900B582B}"/>
              </a:ext>
            </a:extLst>
          </p:cNvPr>
          <p:cNvSpPr>
            <a:spLocks noGrp="1"/>
          </p:cNvSpPr>
          <p:nvPr>
            <p:ph type="title"/>
          </p:nvPr>
        </p:nvSpPr>
        <p:spPr/>
        <p:txBody>
          <a:bodyPr/>
          <a:lstStyle/>
          <a:p>
            <a:r>
              <a:rPr lang="en-US" dirty="0"/>
              <a:t>State of the </a:t>
            </a:r>
            <a:r>
              <a:rPr lang="en-US" i="1" dirty="0"/>
              <a:t>Drosophila</a:t>
            </a:r>
            <a:r>
              <a:rPr lang="en-US" dirty="0"/>
              <a:t> genome in 2000</a:t>
            </a:r>
          </a:p>
        </p:txBody>
      </p:sp>
      <p:pic>
        <p:nvPicPr>
          <p:cNvPr id="4" name="Picture 3" descr="Chart, waterfall chart&#10;&#10;Description automatically generated">
            <a:extLst>
              <a:ext uri="{FF2B5EF4-FFF2-40B4-BE49-F238E27FC236}">
                <a16:creationId xmlns:a16="http://schemas.microsoft.com/office/drawing/2014/main" id="{2E1D8538-9534-AD08-16EA-183D4F90E0AD}"/>
              </a:ext>
            </a:extLst>
          </p:cNvPr>
          <p:cNvPicPr>
            <a:picLocks noChangeAspect="1"/>
          </p:cNvPicPr>
          <p:nvPr/>
        </p:nvPicPr>
        <p:blipFill rotWithShape="1">
          <a:blip r:embed="rId3"/>
          <a:srcRect l="7483" b="36696"/>
          <a:stretch/>
        </p:blipFill>
        <p:spPr>
          <a:xfrm>
            <a:off x="1474997" y="2111742"/>
            <a:ext cx="10109896" cy="1527137"/>
          </a:xfrm>
          <a:prstGeom prst="rect">
            <a:avLst/>
          </a:prstGeom>
        </p:spPr>
      </p:pic>
      <p:pic>
        <p:nvPicPr>
          <p:cNvPr id="3" name="Picture 2" descr="Chart, waterfall chart&#10;&#10;Description automatically generated">
            <a:extLst>
              <a:ext uri="{FF2B5EF4-FFF2-40B4-BE49-F238E27FC236}">
                <a16:creationId xmlns:a16="http://schemas.microsoft.com/office/drawing/2014/main" id="{E1CE830B-E9CB-D40C-9771-D2C0752C0B43}"/>
              </a:ext>
            </a:extLst>
          </p:cNvPr>
          <p:cNvPicPr>
            <a:picLocks noChangeAspect="1"/>
          </p:cNvPicPr>
          <p:nvPr/>
        </p:nvPicPr>
        <p:blipFill rotWithShape="1">
          <a:blip r:embed="rId3"/>
          <a:srcRect l="7483" t="58771" r="70000"/>
          <a:stretch/>
        </p:blipFill>
        <p:spPr>
          <a:xfrm>
            <a:off x="0" y="5750685"/>
            <a:ext cx="2739440" cy="1107315"/>
          </a:xfrm>
          <a:prstGeom prst="rect">
            <a:avLst/>
          </a:prstGeom>
        </p:spPr>
      </p:pic>
      <p:graphicFrame>
        <p:nvGraphicFramePr>
          <p:cNvPr id="12" name="Table 12">
            <a:extLst>
              <a:ext uri="{FF2B5EF4-FFF2-40B4-BE49-F238E27FC236}">
                <a16:creationId xmlns:a16="http://schemas.microsoft.com/office/drawing/2014/main" id="{6A0FDD30-4C3A-6106-E0C7-36F449A1E187}"/>
              </a:ext>
            </a:extLst>
          </p:cNvPr>
          <p:cNvGraphicFramePr>
            <a:graphicFrameLocks noGrp="1"/>
          </p:cNvGraphicFramePr>
          <p:nvPr>
            <p:extLst>
              <p:ext uri="{D42A27DB-BD31-4B8C-83A1-F6EECF244321}">
                <p14:modId xmlns:p14="http://schemas.microsoft.com/office/powerpoint/2010/main" val="43618671"/>
              </p:ext>
            </p:extLst>
          </p:nvPr>
        </p:nvGraphicFramePr>
        <p:xfrm>
          <a:off x="838200" y="3659915"/>
          <a:ext cx="10515600" cy="1919096"/>
        </p:xfrm>
        <a:graphic>
          <a:graphicData uri="http://schemas.openxmlformats.org/drawingml/2006/table">
            <a:tbl>
              <a:tblPr firstRow="1" bandRow="1">
                <a:tableStyleId>{8EC20E35-A176-4012-BC5E-935CFFF8708E}</a:tableStyleId>
              </a:tblPr>
              <a:tblGrid>
                <a:gridCol w="1752600">
                  <a:extLst>
                    <a:ext uri="{9D8B030D-6E8A-4147-A177-3AD203B41FA5}">
                      <a16:colId xmlns:a16="http://schemas.microsoft.com/office/drawing/2014/main" val="743286094"/>
                    </a:ext>
                  </a:extLst>
                </a:gridCol>
                <a:gridCol w="1752600">
                  <a:extLst>
                    <a:ext uri="{9D8B030D-6E8A-4147-A177-3AD203B41FA5}">
                      <a16:colId xmlns:a16="http://schemas.microsoft.com/office/drawing/2014/main" val="3341932579"/>
                    </a:ext>
                  </a:extLst>
                </a:gridCol>
                <a:gridCol w="1752600">
                  <a:extLst>
                    <a:ext uri="{9D8B030D-6E8A-4147-A177-3AD203B41FA5}">
                      <a16:colId xmlns:a16="http://schemas.microsoft.com/office/drawing/2014/main" val="1548228847"/>
                    </a:ext>
                  </a:extLst>
                </a:gridCol>
                <a:gridCol w="1752600">
                  <a:extLst>
                    <a:ext uri="{9D8B030D-6E8A-4147-A177-3AD203B41FA5}">
                      <a16:colId xmlns:a16="http://schemas.microsoft.com/office/drawing/2014/main" val="3929390565"/>
                    </a:ext>
                  </a:extLst>
                </a:gridCol>
                <a:gridCol w="1752600">
                  <a:extLst>
                    <a:ext uri="{9D8B030D-6E8A-4147-A177-3AD203B41FA5}">
                      <a16:colId xmlns:a16="http://schemas.microsoft.com/office/drawing/2014/main" val="129260228"/>
                    </a:ext>
                  </a:extLst>
                </a:gridCol>
                <a:gridCol w="1752600">
                  <a:extLst>
                    <a:ext uri="{9D8B030D-6E8A-4147-A177-3AD203B41FA5}">
                      <a16:colId xmlns:a16="http://schemas.microsoft.com/office/drawing/2014/main" val="2096548872"/>
                    </a:ext>
                  </a:extLst>
                </a:gridCol>
              </a:tblGrid>
              <a:tr h="479774">
                <a:tc>
                  <a:txBody>
                    <a:bodyPr/>
                    <a:lstStyle/>
                    <a:p>
                      <a:endParaRPr lang="en-US" sz="2300" dirty="0"/>
                    </a:p>
                  </a:txBody>
                  <a:tcPr marL="118300" marR="118300" marT="59150" marB="59150"/>
                </a:tc>
                <a:tc>
                  <a:txBody>
                    <a:bodyPr/>
                    <a:lstStyle/>
                    <a:p>
                      <a:r>
                        <a:rPr lang="en-US" sz="2300" dirty="0"/>
                        <a:t>Chr X</a:t>
                      </a:r>
                    </a:p>
                  </a:txBody>
                  <a:tcPr marL="118300" marR="118300" marT="59150" marB="59150"/>
                </a:tc>
                <a:tc>
                  <a:txBody>
                    <a:bodyPr/>
                    <a:lstStyle/>
                    <a:p>
                      <a:r>
                        <a:rPr lang="en-US" sz="2300" dirty="0"/>
                        <a:t>Chr 2</a:t>
                      </a:r>
                    </a:p>
                  </a:txBody>
                  <a:tcPr marL="118300" marR="118300" marT="59150" marB="59150"/>
                </a:tc>
                <a:tc>
                  <a:txBody>
                    <a:bodyPr/>
                    <a:lstStyle/>
                    <a:p>
                      <a:r>
                        <a:rPr lang="en-US" sz="2300" dirty="0"/>
                        <a:t>Chr 3</a:t>
                      </a:r>
                    </a:p>
                  </a:txBody>
                  <a:tcPr marL="118300" marR="118300" marT="59150" marB="59150"/>
                </a:tc>
                <a:tc>
                  <a:txBody>
                    <a:bodyPr/>
                    <a:lstStyle/>
                    <a:p>
                      <a:r>
                        <a:rPr lang="en-US" sz="2300" dirty="0"/>
                        <a:t>Chr 4</a:t>
                      </a:r>
                    </a:p>
                  </a:txBody>
                  <a:tcPr marL="118300" marR="118300" marT="59150" marB="59150"/>
                </a:tc>
                <a:tc>
                  <a:txBody>
                    <a:bodyPr/>
                    <a:lstStyle/>
                    <a:p>
                      <a:r>
                        <a:rPr lang="en-US" sz="2300" dirty="0"/>
                        <a:t>Chr Y</a:t>
                      </a:r>
                    </a:p>
                  </a:txBody>
                  <a:tcPr marL="118300" marR="118300" marT="59150" marB="59150"/>
                </a:tc>
                <a:extLst>
                  <a:ext uri="{0D108BD9-81ED-4DB2-BD59-A6C34878D82A}">
                    <a16:rowId xmlns:a16="http://schemas.microsoft.com/office/drawing/2014/main" val="3188092065"/>
                  </a:ext>
                </a:extLst>
              </a:tr>
              <a:tr h="479774">
                <a:tc>
                  <a:txBody>
                    <a:bodyPr/>
                    <a:lstStyle/>
                    <a:p>
                      <a:r>
                        <a:rPr lang="en-US" sz="2300" dirty="0"/>
                        <a:t>Expected</a:t>
                      </a:r>
                    </a:p>
                  </a:txBody>
                  <a:tcPr marL="118300" marR="118300" marT="59150" marB="59150"/>
                </a:tc>
                <a:tc>
                  <a:txBody>
                    <a:bodyPr/>
                    <a:lstStyle/>
                    <a:p>
                      <a:r>
                        <a:rPr lang="en-US" sz="2300" dirty="0"/>
                        <a:t>~40 Mb</a:t>
                      </a:r>
                    </a:p>
                  </a:txBody>
                  <a:tcPr marL="118300" marR="118300" marT="59150" marB="59150"/>
                </a:tc>
                <a:tc>
                  <a:txBody>
                    <a:bodyPr/>
                    <a:lstStyle/>
                    <a:p>
                      <a:r>
                        <a:rPr lang="en-US" sz="2300" dirty="0"/>
                        <a:t>~60 Mb</a:t>
                      </a:r>
                    </a:p>
                  </a:txBody>
                  <a:tcPr marL="118300" marR="118300" marT="59150" marB="59150"/>
                </a:tc>
                <a:tc>
                  <a:txBody>
                    <a:bodyPr/>
                    <a:lstStyle/>
                    <a:p>
                      <a:r>
                        <a:rPr lang="en-US" sz="2300" dirty="0"/>
                        <a:t>~70 Mb</a:t>
                      </a:r>
                    </a:p>
                  </a:txBody>
                  <a:tcPr marL="118300" marR="118300" marT="59150" marB="59150"/>
                </a:tc>
                <a:tc>
                  <a:txBody>
                    <a:bodyPr/>
                    <a:lstStyle/>
                    <a:p>
                      <a:r>
                        <a:rPr lang="en-US" sz="2300" dirty="0"/>
                        <a:t>~4.3 Mb</a:t>
                      </a:r>
                    </a:p>
                  </a:txBody>
                  <a:tcPr marL="118300" marR="118300" marT="59150" marB="59150"/>
                </a:tc>
                <a:tc>
                  <a:txBody>
                    <a:bodyPr/>
                    <a:lstStyle/>
                    <a:p>
                      <a:r>
                        <a:rPr lang="en-US" sz="2300" dirty="0"/>
                        <a:t>~40 Mb</a:t>
                      </a:r>
                    </a:p>
                  </a:txBody>
                  <a:tcPr marL="118300" marR="118300" marT="59150" marB="59150"/>
                </a:tc>
                <a:extLst>
                  <a:ext uri="{0D108BD9-81ED-4DB2-BD59-A6C34878D82A}">
                    <a16:rowId xmlns:a16="http://schemas.microsoft.com/office/drawing/2014/main" val="3031907683"/>
                  </a:ext>
                </a:extLst>
              </a:tr>
              <a:tr h="479774">
                <a:tc>
                  <a:txBody>
                    <a:bodyPr/>
                    <a:lstStyle/>
                    <a:p>
                      <a:r>
                        <a:rPr lang="en-US" sz="2300" dirty="0"/>
                        <a:t>Sequenced</a:t>
                      </a:r>
                    </a:p>
                  </a:txBody>
                  <a:tcPr marL="118300" marR="118300" marT="59150" marB="59150"/>
                </a:tc>
                <a:tc>
                  <a:txBody>
                    <a:bodyPr/>
                    <a:lstStyle/>
                    <a:p>
                      <a:r>
                        <a:rPr lang="en-US" sz="2300" dirty="0"/>
                        <a:t>21.9 Mb</a:t>
                      </a:r>
                    </a:p>
                  </a:txBody>
                  <a:tcPr marL="118300" marR="118300" marT="59150" marB="59150"/>
                </a:tc>
                <a:tc>
                  <a:txBody>
                    <a:bodyPr/>
                    <a:lstStyle/>
                    <a:p>
                      <a:r>
                        <a:rPr lang="en-US" sz="2300" dirty="0"/>
                        <a:t>42.5 Mb</a:t>
                      </a:r>
                    </a:p>
                  </a:txBody>
                  <a:tcPr marL="118300" marR="118300" marT="59150" marB="59150"/>
                </a:tc>
                <a:tc>
                  <a:txBody>
                    <a:bodyPr/>
                    <a:lstStyle/>
                    <a:p>
                      <a:r>
                        <a:rPr lang="en-US" sz="2300" dirty="0"/>
                        <a:t>51.3 Mb</a:t>
                      </a:r>
                    </a:p>
                  </a:txBody>
                  <a:tcPr marL="118300" marR="118300" marT="59150" marB="59150"/>
                </a:tc>
                <a:tc>
                  <a:txBody>
                    <a:bodyPr/>
                    <a:lstStyle/>
                    <a:p>
                      <a:r>
                        <a:rPr lang="en-US" sz="2300" dirty="0"/>
                        <a:t>1.2 Mb</a:t>
                      </a:r>
                    </a:p>
                  </a:txBody>
                  <a:tcPr marL="118300" marR="118300" marT="59150" marB="59150"/>
                </a:tc>
                <a:tc>
                  <a:txBody>
                    <a:bodyPr/>
                    <a:lstStyle/>
                    <a:p>
                      <a:r>
                        <a:rPr lang="en-US" sz="2300" dirty="0"/>
                        <a:t>0</a:t>
                      </a:r>
                    </a:p>
                  </a:txBody>
                  <a:tcPr marL="118300" marR="118300" marT="59150" marB="59150"/>
                </a:tc>
                <a:extLst>
                  <a:ext uri="{0D108BD9-81ED-4DB2-BD59-A6C34878D82A}">
                    <a16:rowId xmlns:a16="http://schemas.microsoft.com/office/drawing/2014/main" val="364662970"/>
                  </a:ext>
                </a:extLst>
              </a:tr>
              <a:tr h="479774">
                <a:tc>
                  <a:txBody>
                    <a:bodyPr/>
                    <a:lstStyle/>
                    <a:p>
                      <a:r>
                        <a:rPr lang="en-US" sz="2300" b="1" dirty="0">
                          <a:solidFill>
                            <a:srgbClr val="FF0000"/>
                          </a:solidFill>
                        </a:rPr>
                        <a:t>Deficit</a:t>
                      </a:r>
                    </a:p>
                  </a:txBody>
                  <a:tcPr marL="118300" marR="118300" marT="59150" marB="59150"/>
                </a:tc>
                <a:tc>
                  <a:txBody>
                    <a:bodyPr/>
                    <a:lstStyle/>
                    <a:p>
                      <a:r>
                        <a:rPr lang="en-US" sz="2300" b="1" dirty="0">
                          <a:solidFill>
                            <a:srgbClr val="FF0000"/>
                          </a:solidFill>
                        </a:rPr>
                        <a:t>18.1 Mb</a:t>
                      </a:r>
                    </a:p>
                  </a:txBody>
                  <a:tcPr marL="118300" marR="118300" marT="59150" marB="59150"/>
                </a:tc>
                <a:tc>
                  <a:txBody>
                    <a:bodyPr/>
                    <a:lstStyle/>
                    <a:p>
                      <a:r>
                        <a:rPr lang="en-US" sz="2300" b="1" dirty="0">
                          <a:solidFill>
                            <a:srgbClr val="FF0000"/>
                          </a:solidFill>
                        </a:rPr>
                        <a:t>17.5Mb</a:t>
                      </a:r>
                    </a:p>
                  </a:txBody>
                  <a:tcPr marL="118300" marR="118300" marT="59150" marB="59150"/>
                </a:tc>
                <a:tc>
                  <a:txBody>
                    <a:bodyPr/>
                    <a:lstStyle/>
                    <a:p>
                      <a:r>
                        <a:rPr lang="en-US" sz="2300" b="1" dirty="0">
                          <a:solidFill>
                            <a:srgbClr val="FF0000"/>
                          </a:solidFill>
                        </a:rPr>
                        <a:t>18.7 Mb</a:t>
                      </a:r>
                    </a:p>
                  </a:txBody>
                  <a:tcPr marL="118300" marR="118300" marT="59150" marB="59150"/>
                </a:tc>
                <a:tc>
                  <a:txBody>
                    <a:bodyPr/>
                    <a:lstStyle/>
                    <a:p>
                      <a:r>
                        <a:rPr lang="en-US" sz="2300" b="1" dirty="0">
                          <a:solidFill>
                            <a:srgbClr val="FF0000"/>
                          </a:solidFill>
                        </a:rPr>
                        <a:t>3.1 Mb</a:t>
                      </a:r>
                    </a:p>
                  </a:txBody>
                  <a:tcPr marL="118300" marR="118300" marT="59150" marB="59150"/>
                </a:tc>
                <a:tc>
                  <a:txBody>
                    <a:bodyPr/>
                    <a:lstStyle/>
                    <a:p>
                      <a:r>
                        <a:rPr lang="en-US" sz="2300" b="1" dirty="0">
                          <a:solidFill>
                            <a:srgbClr val="FF0000"/>
                          </a:solidFill>
                        </a:rPr>
                        <a:t>~40 Mb</a:t>
                      </a:r>
                    </a:p>
                  </a:txBody>
                  <a:tcPr marL="118300" marR="118300" marT="59150" marB="59150"/>
                </a:tc>
                <a:extLst>
                  <a:ext uri="{0D108BD9-81ED-4DB2-BD59-A6C34878D82A}">
                    <a16:rowId xmlns:a16="http://schemas.microsoft.com/office/drawing/2014/main" val="2335816502"/>
                  </a:ext>
                </a:extLst>
              </a:tr>
            </a:tbl>
          </a:graphicData>
        </a:graphic>
      </p:graphicFrame>
      <p:sp>
        <p:nvSpPr>
          <p:cNvPr id="13" name="TextBox 12">
            <a:extLst>
              <a:ext uri="{FF2B5EF4-FFF2-40B4-BE49-F238E27FC236}">
                <a16:creationId xmlns:a16="http://schemas.microsoft.com/office/drawing/2014/main" id="{632A2AB2-7299-0B62-C443-B48CAE2AA2AC}"/>
              </a:ext>
            </a:extLst>
          </p:cNvPr>
          <p:cNvSpPr txBox="1"/>
          <p:nvPr/>
        </p:nvSpPr>
        <p:spPr>
          <a:xfrm>
            <a:off x="9393157" y="6339770"/>
            <a:ext cx="2798843" cy="523220"/>
          </a:xfrm>
          <a:prstGeom prst="rect">
            <a:avLst/>
          </a:prstGeom>
          <a:noFill/>
        </p:spPr>
        <p:txBody>
          <a:bodyPr wrap="none" rtlCol="0">
            <a:spAutoFit/>
          </a:bodyPr>
          <a:lstStyle/>
          <a:p>
            <a:r>
              <a:rPr lang="en-US" sz="2800" dirty="0"/>
              <a:t>Adams et al. 2000</a:t>
            </a:r>
          </a:p>
        </p:txBody>
      </p:sp>
    </p:spTree>
    <p:extLst>
      <p:ext uri="{BB962C8B-B14F-4D97-AF65-F5344CB8AC3E}">
        <p14:creationId xmlns:p14="http://schemas.microsoft.com/office/powerpoint/2010/main" val="4184911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32" y="5579553"/>
            <a:ext cx="6213645" cy="1200329"/>
          </a:xfrm>
          <a:prstGeom prst="rect">
            <a:avLst/>
          </a:prstGeom>
          <a:noFill/>
        </p:spPr>
        <p:txBody>
          <a:bodyPr wrap="square" rtlCol="0">
            <a:spAutoFit/>
          </a:bodyPr>
          <a:lstStyle/>
          <a:p>
            <a:r>
              <a:rPr lang="en-US" sz="3600" dirty="0"/>
              <a:t>142 </a:t>
            </a:r>
            <a:r>
              <a:rPr lang="en-US" sz="3600" dirty="0" err="1"/>
              <a:t>Mbp</a:t>
            </a:r>
            <a:r>
              <a:rPr lang="en-US" sz="3600" dirty="0"/>
              <a:t> of 175Mb:</a:t>
            </a:r>
            <a:br>
              <a:rPr lang="en-US" sz="3600" dirty="0"/>
            </a:br>
            <a:r>
              <a:rPr lang="en-US" sz="3600" b="1" dirty="0">
                <a:solidFill>
                  <a:srgbClr val="FF0000"/>
                </a:solidFill>
              </a:rPr>
              <a:t>~20% is missing </a:t>
            </a:r>
            <a:r>
              <a:rPr lang="en-US" sz="3600" dirty="0"/>
              <a:t>(excluding Y)</a:t>
            </a:r>
          </a:p>
        </p:txBody>
      </p:sp>
      <p:sp>
        <p:nvSpPr>
          <p:cNvPr id="3" name="TextBox 2"/>
          <p:cNvSpPr txBox="1"/>
          <p:nvPr/>
        </p:nvSpPr>
        <p:spPr>
          <a:xfrm>
            <a:off x="3972462" y="3716388"/>
            <a:ext cx="1299971" cy="482823"/>
          </a:xfrm>
          <a:prstGeom prst="rect">
            <a:avLst/>
          </a:prstGeom>
          <a:noFill/>
        </p:spPr>
        <p:txBody>
          <a:bodyPr wrap="none" rtlCol="0">
            <a:spAutoFit/>
          </a:bodyPr>
          <a:lstStyle/>
          <a:p>
            <a:pPr algn="ctr"/>
            <a:r>
              <a:rPr lang="en-US" sz="3200" dirty="0"/>
              <a:t>48.8 Mb</a:t>
            </a:r>
          </a:p>
        </p:txBody>
      </p:sp>
      <p:sp>
        <p:nvSpPr>
          <p:cNvPr id="8" name="TextBox 7"/>
          <p:cNvSpPr txBox="1"/>
          <p:nvPr/>
        </p:nvSpPr>
        <p:spPr>
          <a:xfrm>
            <a:off x="1723199" y="3727742"/>
            <a:ext cx="1606405" cy="584775"/>
          </a:xfrm>
          <a:prstGeom prst="rect">
            <a:avLst/>
          </a:prstGeom>
          <a:noFill/>
        </p:spPr>
        <p:txBody>
          <a:bodyPr wrap="square" rtlCol="0">
            <a:spAutoFit/>
          </a:bodyPr>
          <a:lstStyle/>
          <a:p>
            <a:r>
              <a:rPr lang="en-US" sz="3200" dirty="0"/>
              <a:t>23.5 Mb</a:t>
            </a:r>
          </a:p>
        </p:txBody>
      </p:sp>
      <p:pic>
        <p:nvPicPr>
          <p:cNvPr id="11" name="Picture 10">
            <a:extLst>
              <a:ext uri="{FF2B5EF4-FFF2-40B4-BE49-F238E27FC236}">
                <a16:creationId xmlns:a16="http://schemas.microsoft.com/office/drawing/2014/main" id="{2B1CFA0C-0226-EBC6-4BD0-E31B61F15488}"/>
              </a:ext>
            </a:extLst>
          </p:cNvPr>
          <p:cNvPicPr>
            <a:picLocks noChangeAspect="1"/>
          </p:cNvPicPr>
          <p:nvPr/>
        </p:nvPicPr>
        <p:blipFill rotWithShape="1">
          <a:blip r:embed="rId3"/>
          <a:srcRect l="4261" t="18622" r="-391" b="40070"/>
          <a:stretch/>
        </p:blipFill>
        <p:spPr>
          <a:xfrm>
            <a:off x="1723199" y="1846856"/>
            <a:ext cx="10031176" cy="1199821"/>
          </a:xfrm>
          <a:prstGeom prst="rect">
            <a:avLst/>
          </a:prstGeom>
        </p:spPr>
      </p:pic>
      <p:sp>
        <p:nvSpPr>
          <p:cNvPr id="12" name="TextBox 11">
            <a:extLst>
              <a:ext uri="{FF2B5EF4-FFF2-40B4-BE49-F238E27FC236}">
                <a16:creationId xmlns:a16="http://schemas.microsoft.com/office/drawing/2014/main" id="{CFF513FD-5408-9F26-608A-E8007335F154}"/>
              </a:ext>
            </a:extLst>
          </p:cNvPr>
          <p:cNvSpPr txBox="1"/>
          <p:nvPr/>
        </p:nvSpPr>
        <p:spPr>
          <a:xfrm>
            <a:off x="3883303" y="3050461"/>
            <a:ext cx="1478290" cy="584775"/>
          </a:xfrm>
          <a:prstGeom prst="rect">
            <a:avLst/>
          </a:prstGeom>
          <a:noFill/>
        </p:spPr>
        <p:txBody>
          <a:bodyPr wrap="none" rtlCol="0">
            <a:spAutoFit/>
          </a:bodyPr>
          <a:lstStyle/>
          <a:p>
            <a:pPr algn="ctr"/>
            <a:r>
              <a:rPr lang="en-US" sz="3200" b="1" dirty="0"/>
              <a:t>~60 Mb</a:t>
            </a:r>
          </a:p>
        </p:txBody>
      </p:sp>
      <p:sp>
        <p:nvSpPr>
          <p:cNvPr id="17" name="TextBox 16">
            <a:extLst>
              <a:ext uri="{FF2B5EF4-FFF2-40B4-BE49-F238E27FC236}">
                <a16:creationId xmlns:a16="http://schemas.microsoft.com/office/drawing/2014/main" id="{F5449BEF-6B89-54CD-BFFB-F0ECCC855A8F}"/>
              </a:ext>
            </a:extLst>
          </p:cNvPr>
          <p:cNvSpPr txBox="1"/>
          <p:nvPr/>
        </p:nvSpPr>
        <p:spPr>
          <a:xfrm>
            <a:off x="1589701" y="3018180"/>
            <a:ext cx="1478290" cy="584775"/>
          </a:xfrm>
          <a:prstGeom prst="rect">
            <a:avLst/>
          </a:prstGeom>
          <a:noFill/>
        </p:spPr>
        <p:txBody>
          <a:bodyPr wrap="none" rtlCol="0">
            <a:spAutoFit/>
          </a:bodyPr>
          <a:lstStyle/>
          <a:p>
            <a:pPr algn="ctr"/>
            <a:r>
              <a:rPr lang="en-US" sz="3200" b="1" dirty="0"/>
              <a:t>~40 Mb</a:t>
            </a:r>
          </a:p>
        </p:txBody>
      </p:sp>
      <p:sp>
        <p:nvSpPr>
          <p:cNvPr id="18" name="TextBox 17">
            <a:extLst>
              <a:ext uri="{FF2B5EF4-FFF2-40B4-BE49-F238E27FC236}">
                <a16:creationId xmlns:a16="http://schemas.microsoft.com/office/drawing/2014/main" id="{386A2F6A-AC69-84F1-BE40-9A234F1BEEE0}"/>
              </a:ext>
            </a:extLst>
          </p:cNvPr>
          <p:cNvSpPr txBox="1"/>
          <p:nvPr/>
        </p:nvSpPr>
        <p:spPr>
          <a:xfrm>
            <a:off x="6827795" y="3046677"/>
            <a:ext cx="1478290" cy="584775"/>
          </a:xfrm>
          <a:prstGeom prst="rect">
            <a:avLst/>
          </a:prstGeom>
          <a:noFill/>
        </p:spPr>
        <p:txBody>
          <a:bodyPr wrap="none" rtlCol="0">
            <a:spAutoFit/>
          </a:bodyPr>
          <a:lstStyle/>
          <a:p>
            <a:pPr algn="ctr"/>
            <a:r>
              <a:rPr lang="en-US" sz="3200" b="1" dirty="0"/>
              <a:t>~70 Mb</a:t>
            </a:r>
          </a:p>
        </p:txBody>
      </p:sp>
      <p:sp>
        <p:nvSpPr>
          <p:cNvPr id="19" name="TextBox 18">
            <a:extLst>
              <a:ext uri="{FF2B5EF4-FFF2-40B4-BE49-F238E27FC236}">
                <a16:creationId xmlns:a16="http://schemas.microsoft.com/office/drawing/2014/main" id="{BD5BF33B-60D2-11A4-0083-035328B7E8BB}"/>
              </a:ext>
            </a:extLst>
          </p:cNvPr>
          <p:cNvSpPr txBox="1"/>
          <p:nvPr/>
        </p:nvSpPr>
        <p:spPr>
          <a:xfrm>
            <a:off x="8955829" y="3018180"/>
            <a:ext cx="1269899" cy="584775"/>
          </a:xfrm>
          <a:prstGeom prst="rect">
            <a:avLst/>
          </a:prstGeom>
          <a:noFill/>
        </p:spPr>
        <p:txBody>
          <a:bodyPr wrap="none" rtlCol="0">
            <a:spAutoFit/>
          </a:bodyPr>
          <a:lstStyle/>
          <a:p>
            <a:pPr algn="ctr"/>
            <a:r>
              <a:rPr lang="en-US" sz="3200" b="1" dirty="0"/>
              <a:t>~5 Mb</a:t>
            </a:r>
          </a:p>
        </p:txBody>
      </p:sp>
      <p:sp>
        <p:nvSpPr>
          <p:cNvPr id="20" name="TextBox 19">
            <a:extLst>
              <a:ext uri="{FF2B5EF4-FFF2-40B4-BE49-F238E27FC236}">
                <a16:creationId xmlns:a16="http://schemas.microsoft.com/office/drawing/2014/main" id="{521D2022-0F6D-BC72-C2A7-497EED07A3D8}"/>
              </a:ext>
            </a:extLst>
          </p:cNvPr>
          <p:cNvSpPr txBox="1"/>
          <p:nvPr/>
        </p:nvSpPr>
        <p:spPr>
          <a:xfrm>
            <a:off x="10571811" y="3018179"/>
            <a:ext cx="1478290" cy="584775"/>
          </a:xfrm>
          <a:prstGeom prst="rect">
            <a:avLst/>
          </a:prstGeom>
          <a:noFill/>
        </p:spPr>
        <p:txBody>
          <a:bodyPr wrap="none" rtlCol="0">
            <a:spAutoFit/>
          </a:bodyPr>
          <a:lstStyle/>
          <a:p>
            <a:pPr algn="ctr"/>
            <a:r>
              <a:rPr lang="en-US" sz="3200" b="1" dirty="0"/>
              <a:t>~40 Mb</a:t>
            </a:r>
          </a:p>
        </p:txBody>
      </p:sp>
      <p:sp>
        <p:nvSpPr>
          <p:cNvPr id="21" name="TextBox 20">
            <a:extLst>
              <a:ext uri="{FF2B5EF4-FFF2-40B4-BE49-F238E27FC236}">
                <a16:creationId xmlns:a16="http://schemas.microsoft.com/office/drawing/2014/main" id="{F3EAAF60-2620-075A-70CD-FDB3BD03069F}"/>
              </a:ext>
            </a:extLst>
          </p:cNvPr>
          <p:cNvSpPr txBox="1"/>
          <p:nvPr/>
        </p:nvSpPr>
        <p:spPr>
          <a:xfrm>
            <a:off x="6911892" y="3727741"/>
            <a:ext cx="1299971" cy="482823"/>
          </a:xfrm>
          <a:prstGeom prst="rect">
            <a:avLst/>
          </a:prstGeom>
          <a:noFill/>
        </p:spPr>
        <p:txBody>
          <a:bodyPr wrap="none" rtlCol="0">
            <a:spAutoFit/>
          </a:bodyPr>
          <a:lstStyle/>
          <a:p>
            <a:pPr algn="ctr"/>
            <a:r>
              <a:rPr lang="en-US" sz="3200" dirty="0"/>
              <a:t>60.2 Mb</a:t>
            </a:r>
          </a:p>
        </p:txBody>
      </p:sp>
      <p:sp>
        <p:nvSpPr>
          <p:cNvPr id="22" name="TextBox 21">
            <a:extLst>
              <a:ext uri="{FF2B5EF4-FFF2-40B4-BE49-F238E27FC236}">
                <a16:creationId xmlns:a16="http://schemas.microsoft.com/office/drawing/2014/main" id="{8F2FEBEF-ACE2-444E-88C4-9F1DC6DE2213}"/>
              </a:ext>
            </a:extLst>
          </p:cNvPr>
          <p:cNvSpPr txBox="1"/>
          <p:nvPr/>
        </p:nvSpPr>
        <p:spPr>
          <a:xfrm>
            <a:off x="9106084" y="3727740"/>
            <a:ext cx="1127912" cy="482823"/>
          </a:xfrm>
          <a:prstGeom prst="rect">
            <a:avLst/>
          </a:prstGeom>
          <a:noFill/>
        </p:spPr>
        <p:txBody>
          <a:bodyPr wrap="none" rtlCol="0">
            <a:spAutoFit/>
          </a:bodyPr>
          <a:lstStyle/>
          <a:p>
            <a:pPr algn="ctr"/>
            <a:r>
              <a:rPr lang="en-US" sz="3200" dirty="0"/>
              <a:t>1.3 Mb</a:t>
            </a:r>
          </a:p>
        </p:txBody>
      </p:sp>
      <p:sp>
        <p:nvSpPr>
          <p:cNvPr id="23" name="TextBox 22">
            <a:extLst>
              <a:ext uri="{FF2B5EF4-FFF2-40B4-BE49-F238E27FC236}">
                <a16:creationId xmlns:a16="http://schemas.microsoft.com/office/drawing/2014/main" id="{E39E608B-EB02-C4DA-912E-B12440CA3DEE}"/>
              </a:ext>
            </a:extLst>
          </p:cNvPr>
          <p:cNvSpPr txBox="1"/>
          <p:nvPr/>
        </p:nvSpPr>
        <p:spPr>
          <a:xfrm>
            <a:off x="10475373" y="3976870"/>
            <a:ext cx="1582484" cy="523220"/>
          </a:xfrm>
          <a:prstGeom prst="rect">
            <a:avLst/>
          </a:prstGeom>
          <a:noFill/>
        </p:spPr>
        <p:txBody>
          <a:bodyPr wrap="none" rtlCol="0">
            <a:spAutoFit/>
          </a:bodyPr>
          <a:lstStyle/>
          <a:p>
            <a:pPr algn="ctr"/>
            <a:r>
              <a:rPr lang="en-US" sz="2800" dirty="0"/>
              <a:t>14.5 Mb*</a:t>
            </a:r>
          </a:p>
        </p:txBody>
      </p:sp>
      <p:sp>
        <p:nvSpPr>
          <p:cNvPr id="24" name="TextBox 23">
            <a:extLst>
              <a:ext uri="{FF2B5EF4-FFF2-40B4-BE49-F238E27FC236}">
                <a16:creationId xmlns:a16="http://schemas.microsoft.com/office/drawing/2014/main" id="{7762F85D-D275-4D2D-90C1-11DEEAE3C84E}"/>
              </a:ext>
            </a:extLst>
          </p:cNvPr>
          <p:cNvSpPr txBox="1"/>
          <p:nvPr/>
        </p:nvSpPr>
        <p:spPr>
          <a:xfrm>
            <a:off x="3987314" y="4206930"/>
            <a:ext cx="1299971" cy="482823"/>
          </a:xfrm>
          <a:prstGeom prst="rect">
            <a:avLst/>
          </a:prstGeom>
          <a:noFill/>
        </p:spPr>
        <p:txBody>
          <a:bodyPr wrap="none" rtlCol="0">
            <a:spAutoFit/>
          </a:bodyPr>
          <a:lstStyle/>
          <a:p>
            <a:pPr algn="ctr"/>
            <a:r>
              <a:rPr lang="en-US" sz="3200" dirty="0"/>
              <a:t>50.5 Mb</a:t>
            </a:r>
          </a:p>
        </p:txBody>
      </p:sp>
      <p:sp>
        <p:nvSpPr>
          <p:cNvPr id="25" name="TextBox 24">
            <a:extLst>
              <a:ext uri="{FF2B5EF4-FFF2-40B4-BE49-F238E27FC236}">
                <a16:creationId xmlns:a16="http://schemas.microsoft.com/office/drawing/2014/main" id="{22CC5FC8-DEC8-1E2D-C8C5-BC0431A5603D}"/>
              </a:ext>
            </a:extLst>
          </p:cNvPr>
          <p:cNvSpPr txBox="1"/>
          <p:nvPr/>
        </p:nvSpPr>
        <p:spPr>
          <a:xfrm>
            <a:off x="1867614" y="4218281"/>
            <a:ext cx="1299971" cy="482823"/>
          </a:xfrm>
          <a:prstGeom prst="rect">
            <a:avLst/>
          </a:prstGeom>
          <a:noFill/>
        </p:spPr>
        <p:txBody>
          <a:bodyPr wrap="none" rtlCol="0">
            <a:spAutoFit/>
          </a:bodyPr>
          <a:lstStyle/>
          <a:p>
            <a:pPr algn="ctr"/>
            <a:r>
              <a:rPr lang="en-US" sz="3200" dirty="0"/>
              <a:t>27.4 Mb</a:t>
            </a:r>
          </a:p>
        </p:txBody>
      </p:sp>
      <p:sp>
        <p:nvSpPr>
          <p:cNvPr id="26" name="TextBox 25">
            <a:extLst>
              <a:ext uri="{FF2B5EF4-FFF2-40B4-BE49-F238E27FC236}">
                <a16:creationId xmlns:a16="http://schemas.microsoft.com/office/drawing/2014/main" id="{50FD54C1-9E97-6951-F29A-F1B03715851D}"/>
              </a:ext>
            </a:extLst>
          </p:cNvPr>
          <p:cNvSpPr txBox="1"/>
          <p:nvPr/>
        </p:nvSpPr>
        <p:spPr>
          <a:xfrm>
            <a:off x="6926744" y="4218283"/>
            <a:ext cx="1299971" cy="482823"/>
          </a:xfrm>
          <a:prstGeom prst="rect">
            <a:avLst/>
          </a:prstGeom>
          <a:noFill/>
        </p:spPr>
        <p:txBody>
          <a:bodyPr wrap="none" rtlCol="0">
            <a:spAutoFit/>
          </a:bodyPr>
          <a:lstStyle/>
          <a:p>
            <a:pPr algn="ctr"/>
            <a:r>
              <a:rPr lang="en-US" sz="3200" dirty="0"/>
              <a:t>63.0 Mb</a:t>
            </a:r>
          </a:p>
        </p:txBody>
      </p:sp>
      <p:sp>
        <p:nvSpPr>
          <p:cNvPr id="27" name="TextBox 26">
            <a:extLst>
              <a:ext uri="{FF2B5EF4-FFF2-40B4-BE49-F238E27FC236}">
                <a16:creationId xmlns:a16="http://schemas.microsoft.com/office/drawing/2014/main" id="{82F7634A-6867-A332-ABC9-11338F186E03}"/>
              </a:ext>
            </a:extLst>
          </p:cNvPr>
          <p:cNvSpPr txBox="1"/>
          <p:nvPr/>
        </p:nvSpPr>
        <p:spPr>
          <a:xfrm>
            <a:off x="9120936" y="4218282"/>
            <a:ext cx="1127912" cy="482823"/>
          </a:xfrm>
          <a:prstGeom prst="rect">
            <a:avLst/>
          </a:prstGeom>
          <a:noFill/>
        </p:spPr>
        <p:txBody>
          <a:bodyPr wrap="none" rtlCol="0">
            <a:spAutoFit/>
          </a:bodyPr>
          <a:lstStyle/>
          <a:p>
            <a:pPr algn="ctr"/>
            <a:r>
              <a:rPr lang="en-US" sz="3200" dirty="0"/>
              <a:t>1.3 Mb</a:t>
            </a:r>
          </a:p>
        </p:txBody>
      </p:sp>
      <p:sp>
        <p:nvSpPr>
          <p:cNvPr id="31" name="TextBox 30">
            <a:extLst>
              <a:ext uri="{FF2B5EF4-FFF2-40B4-BE49-F238E27FC236}">
                <a16:creationId xmlns:a16="http://schemas.microsoft.com/office/drawing/2014/main" id="{E5BFA0BF-D4B5-125B-6827-08E85A3DAC46}"/>
              </a:ext>
            </a:extLst>
          </p:cNvPr>
          <p:cNvSpPr txBox="1"/>
          <p:nvPr/>
        </p:nvSpPr>
        <p:spPr>
          <a:xfrm>
            <a:off x="76783" y="3057255"/>
            <a:ext cx="1329082" cy="461665"/>
          </a:xfrm>
          <a:prstGeom prst="rect">
            <a:avLst/>
          </a:prstGeom>
          <a:noFill/>
        </p:spPr>
        <p:txBody>
          <a:bodyPr wrap="none" rtlCol="0">
            <a:spAutoFit/>
          </a:bodyPr>
          <a:lstStyle/>
          <a:p>
            <a:r>
              <a:rPr lang="en-US" sz="2400" dirty="0"/>
              <a:t>Expected</a:t>
            </a:r>
          </a:p>
        </p:txBody>
      </p:sp>
      <p:sp>
        <p:nvSpPr>
          <p:cNvPr id="32" name="TextBox 31">
            <a:extLst>
              <a:ext uri="{FF2B5EF4-FFF2-40B4-BE49-F238E27FC236}">
                <a16:creationId xmlns:a16="http://schemas.microsoft.com/office/drawing/2014/main" id="{E08A03B0-7489-09B7-E311-827638B5A9DA}"/>
              </a:ext>
            </a:extLst>
          </p:cNvPr>
          <p:cNvSpPr txBox="1"/>
          <p:nvPr/>
        </p:nvSpPr>
        <p:spPr>
          <a:xfrm>
            <a:off x="72688" y="3789296"/>
            <a:ext cx="1743811" cy="461665"/>
          </a:xfrm>
          <a:prstGeom prst="rect">
            <a:avLst/>
          </a:prstGeom>
          <a:noFill/>
        </p:spPr>
        <p:txBody>
          <a:bodyPr wrap="none" rtlCol="0">
            <a:spAutoFit/>
          </a:bodyPr>
          <a:lstStyle/>
          <a:p>
            <a:r>
              <a:rPr lang="en-US" sz="2400" dirty="0"/>
              <a:t>Rel 6 + C&amp;L*</a:t>
            </a:r>
          </a:p>
        </p:txBody>
      </p:sp>
      <p:sp>
        <p:nvSpPr>
          <p:cNvPr id="33" name="TextBox 32">
            <a:extLst>
              <a:ext uri="{FF2B5EF4-FFF2-40B4-BE49-F238E27FC236}">
                <a16:creationId xmlns:a16="http://schemas.microsoft.com/office/drawing/2014/main" id="{E675B38B-23AA-461C-4304-CB0BE6794C43}"/>
              </a:ext>
            </a:extLst>
          </p:cNvPr>
          <p:cNvSpPr txBox="1"/>
          <p:nvPr/>
        </p:nvSpPr>
        <p:spPr>
          <a:xfrm>
            <a:off x="72688" y="4312517"/>
            <a:ext cx="1608133" cy="461665"/>
          </a:xfrm>
          <a:prstGeom prst="rect">
            <a:avLst/>
          </a:prstGeom>
          <a:noFill/>
        </p:spPr>
        <p:txBody>
          <a:bodyPr wrap="none" rtlCol="0">
            <a:spAutoFit/>
          </a:bodyPr>
          <a:lstStyle/>
          <a:p>
            <a:r>
              <a:rPr lang="en-US" sz="2400" dirty="0"/>
              <a:t>HiFi + C&amp;L*</a:t>
            </a:r>
          </a:p>
        </p:txBody>
      </p:sp>
      <p:sp>
        <p:nvSpPr>
          <p:cNvPr id="34" name="TextBox 33">
            <a:extLst>
              <a:ext uri="{FF2B5EF4-FFF2-40B4-BE49-F238E27FC236}">
                <a16:creationId xmlns:a16="http://schemas.microsoft.com/office/drawing/2014/main" id="{86E3F3BB-2386-1F64-1F6A-C60FFD47E469}"/>
              </a:ext>
            </a:extLst>
          </p:cNvPr>
          <p:cNvSpPr txBox="1"/>
          <p:nvPr/>
        </p:nvSpPr>
        <p:spPr>
          <a:xfrm>
            <a:off x="3735451" y="4803480"/>
            <a:ext cx="1803699" cy="584775"/>
          </a:xfrm>
          <a:prstGeom prst="rect">
            <a:avLst/>
          </a:prstGeom>
          <a:noFill/>
        </p:spPr>
        <p:txBody>
          <a:bodyPr wrap="none" rtlCol="0">
            <a:spAutoFit/>
          </a:bodyPr>
          <a:lstStyle/>
          <a:p>
            <a:pPr algn="ctr"/>
            <a:r>
              <a:rPr lang="en-US" sz="3200" b="1" dirty="0">
                <a:solidFill>
                  <a:srgbClr val="FF0000"/>
                </a:solidFill>
              </a:rPr>
              <a:t>10-11 Mb</a:t>
            </a:r>
          </a:p>
        </p:txBody>
      </p:sp>
      <p:sp>
        <p:nvSpPr>
          <p:cNvPr id="35" name="TextBox 34">
            <a:extLst>
              <a:ext uri="{FF2B5EF4-FFF2-40B4-BE49-F238E27FC236}">
                <a16:creationId xmlns:a16="http://schemas.microsoft.com/office/drawing/2014/main" id="{AB85044D-BC11-3917-BCCE-416270BDAFEA}"/>
              </a:ext>
            </a:extLst>
          </p:cNvPr>
          <p:cNvSpPr txBox="1"/>
          <p:nvPr/>
        </p:nvSpPr>
        <p:spPr>
          <a:xfrm>
            <a:off x="1615751" y="4814831"/>
            <a:ext cx="1803699" cy="584775"/>
          </a:xfrm>
          <a:prstGeom prst="rect">
            <a:avLst/>
          </a:prstGeom>
          <a:noFill/>
        </p:spPr>
        <p:txBody>
          <a:bodyPr wrap="none" rtlCol="0">
            <a:spAutoFit/>
          </a:bodyPr>
          <a:lstStyle/>
          <a:p>
            <a:pPr algn="ctr"/>
            <a:r>
              <a:rPr lang="en-US" sz="3200" b="1" dirty="0">
                <a:solidFill>
                  <a:srgbClr val="FF0000"/>
                </a:solidFill>
              </a:rPr>
              <a:t>13-17 Mb</a:t>
            </a:r>
          </a:p>
        </p:txBody>
      </p:sp>
      <p:sp>
        <p:nvSpPr>
          <p:cNvPr id="36" name="TextBox 35">
            <a:extLst>
              <a:ext uri="{FF2B5EF4-FFF2-40B4-BE49-F238E27FC236}">
                <a16:creationId xmlns:a16="http://schemas.microsoft.com/office/drawing/2014/main" id="{853AA3D3-D647-2157-8D4C-66C371AF746F}"/>
              </a:ext>
            </a:extLst>
          </p:cNvPr>
          <p:cNvSpPr txBox="1"/>
          <p:nvPr/>
        </p:nvSpPr>
        <p:spPr>
          <a:xfrm>
            <a:off x="6779076" y="4814833"/>
            <a:ext cx="1595310" cy="584775"/>
          </a:xfrm>
          <a:prstGeom prst="rect">
            <a:avLst/>
          </a:prstGeom>
          <a:noFill/>
        </p:spPr>
        <p:txBody>
          <a:bodyPr wrap="none" rtlCol="0">
            <a:spAutoFit/>
          </a:bodyPr>
          <a:lstStyle/>
          <a:p>
            <a:pPr algn="ctr"/>
            <a:r>
              <a:rPr lang="en-US" sz="3200" b="1" dirty="0">
                <a:solidFill>
                  <a:srgbClr val="FF0000"/>
                </a:solidFill>
              </a:rPr>
              <a:t>7-10 Mb</a:t>
            </a:r>
          </a:p>
        </p:txBody>
      </p:sp>
      <p:sp>
        <p:nvSpPr>
          <p:cNvPr id="37" name="TextBox 36">
            <a:extLst>
              <a:ext uri="{FF2B5EF4-FFF2-40B4-BE49-F238E27FC236}">
                <a16:creationId xmlns:a16="http://schemas.microsoft.com/office/drawing/2014/main" id="{D8A9894C-DC02-6D7A-E6BF-6060F6E83178}"/>
              </a:ext>
            </a:extLst>
          </p:cNvPr>
          <p:cNvSpPr txBox="1"/>
          <p:nvPr/>
        </p:nvSpPr>
        <p:spPr>
          <a:xfrm>
            <a:off x="8993838" y="4814832"/>
            <a:ext cx="1382110" cy="584775"/>
          </a:xfrm>
          <a:prstGeom prst="rect">
            <a:avLst/>
          </a:prstGeom>
          <a:noFill/>
        </p:spPr>
        <p:txBody>
          <a:bodyPr wrap="none" rtlCol="0">
            <a:spAutoFit/>
          </a:bodyPr>
          <a:lstStyle/>
          <a:p>
            <a:pPr algn="ctr"/>
            <a:r>
              <a:rPr lang="en-US" sz="3200" b="1" dirty="0">
                <a:solidFill>
                  <a:srgbClr val="FF0000"/>
                </a:solidFill>
              </a:rPr>
              <a:t>3.7 Mb</a:t>
            </a:r>
          </a:p>
        </p:txBody>
      </p:sp>
      <p:sp>
        <p:nvSpPr>
          <p:cNvPr id="38" name="TextBox 37">
            <a:extLst>
              <a:ext uri="{FF2B5EF4-FFF2-40B4-BE49-F238E27FC236}">
                <a16:creationId xmlns:a16="http://schemas.microsoft.com/office/drawing/2014/main" id="{B4D2C6BF-67B8-F326-D868-276F8D6CE6E0}"/>
              </a:ext>
            </a:extLst>
          </p:cNvPr>
          <p:cNvSpPr txBox="1"/>
          <p:nvPr/>
        </p:nvSpPr>
        <p:spPr>
          <a:xfrm>
            <a:off x="72688" y="4847512"/>
            <a:ext cx="1292533" cy="584775"/>
          </a:xfrm>
          <a:prstGeom prst="rect">
            <a:avLst/>
          </a:prstGeom>
          <a:noFill/>
        </p:spPr>
        <p:txBody>
          <a:bodyPr wrap="none" rtlCol="0" anchor="ctr">
            <a:spAutoFit/>
          </a:bodyPr>
          <a:lstStyle/>
          <a:p>
            <a:r>
              <a:rPr lang="en-US" sz="3200" b="1" dirty="0">
                <a:solidFill>
                  <a:srgbClr val="FF0000"/>
                </a:solidFill>
              </a:rPr>
              <a:t>Deficit</a:t>
            </a:r>
          </a:p>
        </p:txBody>
      </p:sp>
      <p:sp>
        <p:nvSpPr>
          <p:cNvPr id="39" name="TextBox 38">
            <a:extLst>
              <a:ext uri="{FF2B5EF4-FFF2-40B4-BE49-F238E27FC236}">
                <a16:creationId xmlns:a16="http://schemas.microsoft.com/office/drawing/2014/main" id="{2ABF1A57-C37B-334F-542E-28E303ECB2B4}"/>
              </a:ext>
            </a:extLst>
          </p:cNvPr>
          <p:cNvSpPr txBox="1"/>
          <p:nvPr/>
        </p:nvSpPr>
        <p:spPr>
          <a:xfrm>
            <a:off x="10635673" y="4803479"/>
            <a:ext cx="1261884" cy="584775"/>
          </a:xfrm>
          <a:prstGeom prst="rect">
            <a:avLst/>
          </a:prstGeom>
          <a:noFill/>
        </p:spPr>
        <p:txBody>
          <a:bodyPr wrap="none" rtlCol="0">
            <a:spAutoFit/>
          </a:bodyPr>
          <a:lstStyle/>
          <a:p>
            <a:pPr algn="ctr"/>
            <a:r>
              <a:rPr lang="en-US" sz="3200" b="1" dirty="0">
                <a:solidFill>
                  <a:srgbClr val="FF0000"/>
                </a:solidFill>
              </a:rPr>
              <a:t>25 Mb</a:t>
            </a:r>
          </a:p>
        </p:txBody>
      </p:sp>
      <p:sp>
        <p:nvSpPr>
          <p:cNvPr id="42" name="Title 41">
            <a:extLst>
              <a:ext uri="{FF2B5EF4-FFF2-40B4-BE49-F238E27FC236}">
                <a16:creationId xmlns:a16="http://schemas.microsoft.com/office/drawing/2014/main" id="{8632F04A-1408-97AC-C931-45E0F79439EE}"/>
              </a:ext>
            </a:extLst>
          </p:cNvPr>
          <p:cNvSpPr>
            <a:spLocks noGrp="1"/>
          </p:cNvSpPr>
          <p:nvPr>
            <p:ph type="title"/>
          </p:nvPr>
        </p:nvSpPr>
        <p:spPr/>
        <p:txBody>
          <a:bodyPr/>
          <a:lstStyle/>
          <a:p>
            <a:r>
              <a:rPr lang="en-US" dirty="0"/>
              <a:t>State of the </a:t>
            </a:r>
            <a:r>
              <a:rPr lang="en-US" i="1" dirty="0"/>
              <a:t>Drosophila </a:t>
            </a:r>
            <a:r>
              <a:rPr lang="en-US" dirty="0"/>
              <a:t>genome in 2022</a:t>
            </a:r>
          </a:p>
        </p:txBody>
      </p:sp>
      <p:sp>
        <p:nvSpPr>
          <p:cNvPr id="2" name="TextBox 1">
            <a:extLst>
              <a:ext uri="{FF2B5EF4-FFF2-40B4-BE49-F238E27FC236}">
                <a16:creationId xmlns:a16="http://schemas.microsoft.com/office/drawing/2014/main" id="{938DD7BE-B32B-CFB3-75C1-6E05FDCC02C9}"/>
              </a:ext>
            </a:extLst>
          </p:cNvPr>
          <p:cNvSpPr txBox="1"/>
          <p:nvPr/>
        </p:nvSpPr>
        <p:spPr>
          <a:xfrm>
            <a:off x="6651444" y="5513334"/>
            <a:ext cx="5540556" cy="1384995"/>
          </a:xfrm>
          <a:prstGeom prst="rect">
            <a:avLst/>
          </a:prstGeom>
          <a:noFill/>
        </p:spPr>
        <p:txBody>
          <a:bodyPr wrap="none" rtlCol="0">
            <a:spAutoFit/>
          </a:bodyPr>
          <a:lstStyle/>
          <a:p>
            <a:r>
              <a:rPr lang="en-US" sz="2800" dirty="0"/>
              <a:t>Rel 6: Hoskins et al. 2015</a:t>
            </a:r>
          </a:p>
          <a:p>
            <a:r>
              <a:rPr lang="en-US" sz="2800" dirty="0"/>
              <a:t>C&amp;L: Chang and </a:t>
            </a:r>
            <a:r>
              <a:rPr lang="en-US" sz="2800" dirty="0" err="1"/>
              <a:t>Larracuente</a:t>
            </a:r>
            <a:r>
              <a:rPr lang="en-US" sz="2800" dirty="0"/>
              <a:t> 2019</a:t>
            </a:r>
          </a:p>
          <a:p>
            <a:r>
              <a:rPr lang="en-US" sz="2800" dirty="0"/>
              <a:t>HiFi: Shukla &amp; Emerson, unpublished</a:t>
            </a:r>
          </a:p>
        </p:txBody>
      </p:sp>
    </p:spTree>
    <p:extLst>
      <p:ext uri="{BB962C8B-B14F-4D97-AF65-F5344CB8AC3E}">
        <p14:creationId xmlns:p14="http://schemas.microsoft.com/office/powerpoint/2010/main" val="2277056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83966438-1317-2955-056F-90027C9A7B3E}"/>
              </a:ext>
            </a:extLst>
          </p:cNvPr>
          <p:cNvSpPr>
            <a:spLocks noGrp="1"/>
          </p:cNvSpPr>
          <p:nvPr>
            <p:ph type="title"/>
          </p:nvPr>
        </p:nvSpPr>
        <p:spPr/>
        <p:txBody>
          <a:bodyPr>
            <a:normAutofit/>
          </a:bodyPr>
          <a:lstStyle/>
          <a:p>
            <a:r>
              <a:rPr lang="en-US" sz="4400" dirty="0"/>
              <a:t>Where are the problems?</a:t>
            </a:r>
          </a:p>
        </p:txBody>
      </p:sp>
      <p:sp>
        <p:nvSpPr>
          <p:cNvPr id="29" name="Text Placeholder 28">
            <a:extLst>
              <a:ext uri="{FF2B5EF4-FFF2-40B4-BE49-F238E27FC236}">
                <a16:creationId xmlns:a16="http://schemas.microsoft.com/office/drawing/2014/main" id="{97CEA8AE-9925-CFBA-13BB-20AE270DF289}"/>
              </a:ext>
            </a:extLst>
          </p:cNvPr>
          <p:cNvSpPr>
            <a:spLocks noGrp="1"/>
          </p:cNvSpPr>
          <p:nvPr>
            <p:ph type="body" sz="half" idx="2"/>
          </p:nvPr>
        </p:nvSpPr>
        <p:spPr>
          <a:xfrm>
            <a:off x="839788" y="2173512"/>
            <a:ext cx="3932237" cy="3811588"/>
          </a:xfrm>
        </p:spPr>
        <p:txBody>
          <a:bodyPr/>
          <a:lstStyle/>
          <a:p>
            <a:pPr marL="285750" indent="-285750">
              <a:buFont typeface="Arial" panose="020B0604020202020204" pitchFamily="34" charset="0"/>
              <a:buChar char="•"/>
            </a:pPr>
            <a:r>
              <a:rPr lang="en-US" sz="2800" b="1" dirty="0"/>
              <a:t>NOT </a:t>
            </a:r>
            <a:r>
              <a:rPr lang="en-US" sz="2800" dirty="0"/>
              <a:t>most of the euchromatin</a:t>
            </a:r>
          </a:p>
          <a:p>
            <a:pPr marL="285750" indent="-285750">
              <a:buFont typeface="Arial" panose="020B0604020202020204" pitchFamily="34" charset="0"/>
              <a:buChar char="•"/>
            </a:pPr>
            <a:r>
              <a:rPr lang="en-US" sz="2800" b="1" dirty="0">
                <a:solidFill>
                  <a:srgbClr val="00B0F0"/>
                </a:solidFill>
              </a:rPr>
              <a:t>Histone cluster</a:t>
            </a:r>
          </a:p>
          <a:p>
            <a:pPr marL="285750" indent="-285750">
              <a:buFont typeface="Arial" panose="020B0604020202020204" pitchFamily="34" charset="0"/>
              <a:buChar char="•"/>
            </a:pPr>
            <a:r>
              <a:rPr lang="en-US" sz="2800" b="1" dirty="0">
                <a:solidFill>
                  <a:srgbClr val="00B0F0"/>
                </a:solidFill>
              </a:rPr>
              <a:t>rDNA cluster</a:t>
            </a:r>
          </a:p>
          <a:p>
            <a:pPr marL="285750" indent="-285750">
              <a:buFont typeface="Arial" panose="020B0604020202020204" pitchFamily="34" charset="0"/>
              <a:buChar char="•"/>
            </a:pPr>
            <a:r>
              <a:rPr lang="en-US" sz="2800" b="1" dirty="0">
                <a:solidFill>
                  <a:srgbClr val="FF0000"/>
                </a:solidFill>
              </a:rPr>
              <a:t>Centric heterochromatin</a:t>
            </a:r>
          </a:p>
          <a:p>
            <a:pPr marL="285750" indent="-285750">
              <a:buFont typeface="Arial" panose="020B0604020202020204" pitchFamily="34" charset="0"/>
              <a:buChar char="•"/>
            </a:pPr>
            <a:r>
              <a:rPr lang="en-US" sz="2800" b="1" dirty="0">
                <a:solidFill>
                  <a:srgbClr val="FF0000"/>
                </a:solidFill>
              </a:rPr>
              <a:t>Y-chromosome</a:t>
            </a:r>
          </a:p>
          <a:p>
            <a:endParaRPr lang="en-US" dirty="0"/>
          </a:p>
        </p:txBody>
      </p:sp>
      <p:pic>
        <p:nvPicPr>
          <p:cNvPr id="4" name="Picture 3" descr="Diagram&#10;&#10;Description automatically generated">
            <a:extLst>
              <a:ext uri="{FF2B5EF4-FFF2-40B4-BE49-F238E27FC236}">
                <a16:creationId xmlns:a16="http://schemas.microsoft.com/office/drawing/2014/main" id="{1F60FA99-BA43-02AB-4451-920BB4CC3843}"/>
              </a:ext>
            </a:extLst>
          </p:cNvPr>
          <p:cNvPicPr>
            <a:picLocks noChangeAspect="1"/>
          </p:cNvPicPr>
          <p:nvPr/>
        </p:nvPicPr>
        <p:blipFill>
          <a:blip r:embed="rId3"/>
          <a:stretch>
            <a:fillRect/>
          </a:stretch>
        </p:blipFill>
        <p:spPr>
          <a:xfrm>
            <a:off x="5268686" y="0"/>
            <a:ext cx="6923314" cy="6674651"/>
          </a:xfrm>
          <a:prstGeom prst="rect">
            <a:avLst/>
          </a:prstGeom>
        </p:spPr>
      </p:pic>
      <p:grpSp>
        <p:nvGrpSpPr>
          <p:cNvPr id="25" name="Group 24">
            <a:extLst>
              <a:ext uri="{FF2B5EF4-FFF2-40B4-BE49-F238E27FC236}">
                <a16:creationId xmlns:a16="http://schemas.microsoft.com/office/drawing/2014/main" id="{872CDE3E-1BF0-FB26-65B7-E0F8102D6408}"/>
              </a:ext>
            </a:extLst>
          </p:cNvPr>
          <p:cNvGrpSpPr/>
          <p:nvPr/>
        </p:nvGrpSpPr>
        <p:grpSpPr>
          <a:xfrm>
            <a:off x="5446433" y="652318"/>
            <a:ext cx="6461644" cy="6074416"/>
            <a:chOff x="5446433" y="652318"/>
            <a:chExt cx="6461644" cy="6074416"/>
          </a:xfrm>
        </p:grpSpPr>
        <p:sp>
          <p:nvSpPr>
            <p:cNvPr id="12" name="Oval 11">
              <a:extLst>
                <a:ext uri="{FF2B5EF4-FFF2-40B4-BE49-F238E27FC236}">
                  <a16:creationId xmlns:a16="http://schemas.microsoft.com/office/drawing/2014/main" id="{91B94DE3-84FC-CA82-0317-4A9AB8D15947}"/>
                </a:ext>
              </a:extLst>
            </p:cNvPr>
            <p:cNvSpPr/>
            <p:nvPr/>
          </p:nvSpPr>
          <p:spPr>
            <a:xfrm>
              <a:off x="8708571" y="3636729"/>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CEBFBE6-395D-0233-E387-6EE4ACE89709}"/>
                </a:ext>
              </a:extLst>
            </p:cNvPr>
            <p:cNvSpPr/>
            <p:nvPr/>
          </p:nvSpPr>
          <p:spPr>
            <a:xfrm>
              <a:off x="6996434" y="3618880"/>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47B14F9-DA1E-623B-D8AB-FBDDD048D7CE}"/>
                </a:ext>
              </a:extLst>
            </p:cNvPr>
            <p:cNvSpPr/>
            <p:nvPr/>
          </p:nvSpPr>
          <p:spPr>
            <a:xfrm>
              <a:off x="9387448" y="3626136"/>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CE1C38D-51AE-25CE-C914-BFDA5FBF2446}"/>
                </a:ext>
              </a:extLst>
            </p:cNvPr>
            <p:cNvSpPr/>
            <p:nvPr/>
          </p:nvSpPr>
          <p:spPr>
            <a:xfrm>
              <a:off x="9159181" y="5142110"/>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95F166A-3958-BC22-2131-42405235A238}"/>
                </a:ext>
              </a:extLst>
            </p:cNvPr>
            <p:cNvSpPr/>
            <p:nvPr/>
          </p:nvSpPr>
          <p:spPr>
            <a:xfrm>
              <a:off x="8589434" y="643630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37A2976-466B-6A8B-C359-1A21F5E391AF}"/>
                </a:ext>
              </a:extLst>
            </p:cNvPr>
            <p:cNvSpPr/>
            <p:nvPr/>
          </p:nvSpPr>
          <p:spPr>
            <a:xfrm>
              <a:off x="9794232" y="2215754"/>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969427A-8857-5DD0-ABA6-4ACBDDD5EDD8}"/>
                </a:ext>
              </a:extLst>
            </p:cNvPr>
            <p:cNvSpPr/>
            <p:nvPr/>
          </p:nvSpPr>
          <p:spPr>
            <a:xfrm>
              <a:off x="6325482" y="797531"/>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F134F5F-30E5-E80C-F5DD-9E92D8908FBB}"/>
                </a:ext>
              </a:extLst>
            </p:cNvPr>
            <p:cNvSpPr/>
            <p:nvPr/>
          </p:nvSpPr>
          <p:spPr>
            <a:xfrm>
              <a:off x="5446433" y="899202"/>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B0103C2-76FB-A820-EE03-A6B1C185EA46}"/>
                </a:ext>
              </a:extLst>
            </p:cNvPr>
            <p:cNvSpPr/>
            <p:nvPr/>
          </p:nvSpPr>
          <p:spPr>
            <a:xfrm>
              <a:off x="7329485" y="95725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63C4915-B4AA-0E8F-D252-40DF67DDBDB9}"/>
                </a:ext>
              </a:extLst>
            </p:cNvPr>
            <p:cNvSpPr/>
            <p:nvPr/>
          </p:nvSpPr>
          <p:spPr>
            <a:xfrm>
              <a:off x="7746875" y="797531"/>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7CF5B6C-0F98-6D45-75C9-4E2A5CB684F2}"/>
                </a:ext>
              </a:extLst>
            </p:cNvPr>
            <p:cNvSpPr/>
            <p:nvPr/>
          </p:nvSpPr>
          <p:spPr>
            <a:xfrm>
              <a:off x="10133670" y="790314"/>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86D7A9B-726D-32AB-C827-3C5A89113937}"/>
                </a:ext>
              </a:extLst>
            </p:cNvPr>
            <p:cNvSpPr/>
            <p:nvPr/>
          </p:nvSpPr>
          <p:spPr>
            <a:xfrm>
              <a:off x="11229200" y="65231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62CBA5F-CBC2-0F18-4E31-3A532B24BCE1}"/>
                </a:ext>
              </a:extLst>
            </p:cNvPr>
            <p:cNvSpPr/>
            <p:nvPr/>
          </p:nvSpPr>
          <p:spPr>
            <a:xfrm>
              <a:off x="10927098" y="1261655"/>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Oval 25">
            <a:extLst>
              <a:ext uri="{FF2B5EF4-FFF2-40B4-BE49-F238E27FC236}">
                <a16:creationId xmlns:a16="http://schemas.microsoft.com/office/drawing/2014/main" id="{12106C59-77E4-FB64-9D7E-8435C9404C6D}"/>
              </a:ext>
            </a:extLst>
          </p:cNvPr>
          <p:cNvSpPr/>
          <p:nvPr/>
        </p:nvSpPr>
        <p:spPr>
          <a:xfrm>
            <a:off x="9018563" y="2220640"/>
            <a:ext cx="678877" cy="290426"/>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449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957C83-30DE-1486-E8EA-DB94F9F732BA}"/>
              </a:ext>
            </a:extLst>
          </p:cNvPr>
          <p:cNvSpPr>
            <a:spLocks noGrp="1"/>
          </p:cNvSpPr>
          <p:nvPr>
            <p:ph type="title"/>
          </p:nvPr>
        </p:nvSpPr>
        <p:spPr/>
        <p:txBody>
          <a:bodyPr/>
          <a:lstStyle/>
          <a:p>
            <a:r>
              <a:rPr lang="en-US" dirty="0"/>
              <a:t>Why so much trouble?</a:t>
            </a:r>
          </a:p>
        </p:txBody>
      </p:sp>
      <p:sp>
        <p:nvSpPr>
          <p:cNvPr id="6" name="Content Placeholder 5">
            <a:extLst>
              <a:ext uri="{FF2B5EF4-FFF2-40B4-BE49-F238E27FC236}">
                <a16:creationId xmlns:a16="http://schemas.microsoft.com/office/drawing/2014/main" id="{7F208F2E-E433-5889-DA0E-243529BBDC7C}"/>
              </a:ext>
            </a:extLst>
          </p:cNvPr>
          <p:cNvSpPr>
            <a:spLocks noGrp="1"/>
          </p:cNvSpPr>
          <p:nvPr>
            <p:ph idx="1"/>
          </p:nvPr>
        </p:nvSpPr>
        <p:spPr/>
        <p:txBody>
          <a:bodyPr>
            <a:normAutofit/>
          </a:bodyPr>
          <a:lstStyle/>
          <a:p>
            <a:r>
              <a:rPr lang="en-US" dirty="0"/>
              <a:t>Large repeat arrays, particularly satellites, that span hundreds of kilobases or even </a:t>
            </a:r>
            <a:r>
              <a:rPr lang="en-US" dirty="0" err="1"/>
              <a:t>megabases</a:t>
            </a:r>
            <a:endParaRPr lang="en-US" dirty="0"/>
          </a:p>
          <a:p>
            <a:r>
              <a:rPr lang="en-US" dirty="0"/>
              <a:t>Many of these are underrepresented in PacBio datasets (e.g. </a:t>
            </a:r>
            <a:r>
              <a:rPr lang="en-US" dirty="0" err="1"/>
              <a:t>Khost</a:t>
            </a:r>
            <a:r>
              <a:rPr lang="en-US" dirty="0"/>
              <a:t> and </a:t>
            </a:r>
            <a:r>
              <a:rPr lang="en-US" dirty="0" err="1"/>
              <a:t>Larracuente</a:t>
            </a:r>
            <a:r>
              <a:rPr lang="en-US" dirty="0"/>
              <a:t> 2017)</a:t>
            </a:r>
          </a:p>
          <a:p>
            <a:r>
              <a:rPr lang="en-US" dirty="0"/>
              <a:t>Perhaps DNA isolation biases, like salivary gland </a:t>
            </a:r>
            <a:r>
              <a:rPr lang="en-US" dirty="0" err="1"/>
              <a:t>underreplication</a:t>
            </a:r>
            <a:r>
              <a:rPr lang="en-US" dirty="0"/>
              <a:t> (e.g. thorax tissue in </a:t>
            </a:r>
            <a:r>
              <a:rPr lang="en-US" dirty="0" err="1"/>
              <a:t>Hjelmen</a:t>
            </a:r>
            <a:r>
              <a:rPr lang="en-US" dirty="0"/>
              <a:t> et al. 2020)?</a:t>
            </a:r>
          </a:p>
          <a:p>
            <a:r>
              <a:rPr lang="en-US" dirty="0"/>
              <a:t>Yet, one can still estimate genome size from flow cytometry (brain tissue, typically) and it’s about 175 Mb</a:t>
            </a:r>
          </a:p>
        </p:txBody>
      </p:sp>
    </p:spTree>
    <p:extLst>
      <p:ext uri="{BB962C8B-B14F-4D97-AF65-F5344CB8AC3E}">
        <p14:creationId xmlns:p14="http://schemas.microsoft.com/office/powerpoint/2010/main" val="2583051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B195D-2DDE-567D-5758-95DDEE09731A}"/>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A37C4E66-1D1B-BF8D-74F3-F9A1B156E913}"/>
              </a:ext>
            </a:extLst>
          </p:cNvPr>
          <p:cNvSpPr>
            <a:spLocks noGrp="1"/>
          </p:cNvSpPr>
          <p:nvPr>
            <p:ph idx="1"/>
          </p:nvPr>
        </p:nvSpPr>
        <p:spPr>
          <a:xfrm>
            <a:off x="838200" y="1825625"/>
            <a:ext cx="10515600" cy="4667250"/>
          </a:xfrm>
        </p:spPr>
        <p:txBody>
          <a:bodyPr>
            <a:normAutofit fontScale="92500" lnSpcReduction="10000"/>
          </a:bodyPr>
          <a:lstStyle/>
          <a:p>
            <a:r>
              <a:rPr lang="en-US" dirty="0"/>
              <a:t>Isogenic diploid samples (</a:t>
            </a:r>
            <a:r>
              <a:rPr lang="en-US" dirty="0" err="1"/>
              <a:t>ie</a:t>
            </a:r>
            <a:r>
              <a:rPr lang="en-US" dirty="0"/>
              <a:t>, haploid data from the perspective of assembly)</a:t>
            </a:r>
          </a:p>
          <a:p>
            <a:r>
              <a:rPr lang="en-US" dirty="0"/>
              <a:t>Males to recover the Y</a:t>
            </a:r>
          </a:p>
          <a:p>
            <a:r>
              <a:rPr lang="en-US" dirty="0"/>
              <a:t>Classic reference strain (dubbed “iso-1”, which was genetically </a:t>
            </a:r>
            <a:r>
              <a:rPr lang="en-US" dirty="0" err="1"/>
              <a:t>isogenized</a:t>
            </a:r>
            <a:r>
              <a:rPr lang="en-US" dirty="0"/>
              <a:t> in the late 80s/early 90s)</a:t>
            </a:r>
          </a:p>
          <a:p>
            <a:r>
              <a:rPr lang="en-US" dirty="0"/>
              <a:t>“Interesting” divergent strain (</a:t>
            </a:r>
            <a:r>
              <a:rPr lang="en-US" dirty="0" err="1"/>
              <a:t>ie</a:t>
            </a:r>
            <a:r>
              <a:rPr lang="en-US" dirty="0"/>
              <a:t> centromeres aren’t closely related)</a:t>
            </a:r>
          </a:p>
          <a:p>
            <a:r>
              <a:rPr lang="en-US" dirty="0"/>
              <a:t>2.5 </a:t>
            </a:r>
            <a:r>
              <a:rPr lang="en-US" dirty="0" err="1"/>
              <a:t>hr</a:t>
            </a:r>
            <a:r>
              <a:rPr lang="en-US" dirty="0"/>
              <a:t> embryo samples (HiFi collection complete; ONT UL collection ending this week) </a:t>
            </a:r>
          </a:p>
          <a:p>
            <a:r>
              <a:rPr lang="en-US" dirty="0"/>
              <a:t>20kb HiFi (in progress)</a:t>
            </a:r>
          </a:p>
          <a:p>
            <a:r>
              <a:rPr lang="en-US" dirty="0"/>
              <a:t>ONT Ultralong libraries (planned)</a:t>
            </a:r>
          </a:p>
          <a:p>
            <a:r>
              <a:rPr lang="en-US" dirty="0" err="1"/>
              <a:t>Verkko</a:t>
            </a:r>
            <a:endParaRPr lang="en-US" dirty="0"/>
          </a:p>
        </p:txBody>
      </p:sp>
    </p:spTree>
    <p:extLst>
      <p:ext uri="{BB962C8B-B14F-4D97-AF65-F5344CB8AC3E}">
        <p14:creationId xmlns:p14="http://schemas.microsoft.com/office/powerpoint/2010/main" val="3624357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0F237595-2445-DAAC-9D0E-0574E8137723}"/>
              </a:ext>
            </a:extLst>
          </p:cNvPr>
          <p:cNvPicPr>
            <a:picLocks noChangeAspect="1"/>
          </p:cNvPicPr>
          <p:nvPr/>
        </p:nvPicPr>
        <p:blipFill>
          <a:blip r:embed="rId2"/>
          <a:stretch>
            <a:fillRect/>
          </a:stretch>
        </p:blipFill>
        <p:spPr>
          <a:xfrm>
            <a:off x="627743" y="1672974"/>
            <a:ext cx="10726057" cy="4202962"/>
          </a:xfrm>
          <a:prstGeom prst="rect">
            <a:avLst/>
          </a:prstGeom>
        </p:spPr>
      </p:pic>
      <p:pic>
        <p:nvPicPr>
          <p:cNvPr id="6" name="Picture 5" descr="Shape&#10;&#10;Description automatically generated with medium confidence">
            <a:extLst>
              <a:ext uri="{FF2B5EF4-FFF2-40B4-BE49-F238E27FC236}">
                <a16:creationId xmlns:a16="http://schemas.microsoft.com/office/drawing/2014/main" id="{48C44371-67CE-EA5F-8A42-2C1C4A43B167}"/>
              </a:ext>
            </a:extLst>
          </p:cNvPr>
          <p:cNvPicPr>
            <a:picLocks noChangeAspect="1"/>
          </p:cNvPicPr>
          <p:nvPr/>
        </p:nvPicPr>
        <p:blipFill rotWithShape="1">
          <a:blip r:embed="rId3">
            <a:extLst>
              <a:ext uri="{28A0092B-C50C-407E-A947-70E740481C1C}">
                <a14:useLocalDpi xmlns:a14="http://schemas.microsoft.com/office/drawing/2010/main" val="0"/>
              </a:ext>
            </a:extLst>
          </a:blip>
          <a:srcRect t="9091" r="4983" b="14846"/>
          <a:stretch/>
        </p:blipFill>
        <p:spPr>
          <a:xfrm>
            <a:off x="3461370" y="5657091"/>
            <a:ext cx="5269259" cy="1184045"/>
          </a:xfrm>
          <a:prstGeom prst="rect">
            <a:avLst/>
          </a:prstGeom>
        </p:spPr>
      </p:pic>
      <p:sp>
        <p:nvSpPr>
          <p:cNvPr id="7" name="Title 6">
            <a:extLst>
              <a:ext uri="{FF2B5EF4-FFF2-40B4-BE49-F238E27FC236}">
                <a16:creationId xmlns:a16="http://schemas.microsoft.com/office/drawing/2014/main" id="{E816A468-4895-94D5-6C0E-4BCC1D6E159A}"/>
              </a:ext>
            </a:extLst>
          </p:cNvPr>
          <p:cNvSpPr>
            <a:spLocks noGrp="1"/>
          </p:cNvSpPr>
          <p:nvPr>
            <p:ph type="title"/>
          </p:nvPr>
        </p:nvSpPr>
        <p:spPr/>
        <p:txBody>
          <a:bodyPr/>
          <a:lstStyle/>
          <a:p>
            <a:r>
              <a:rPr lang="en-US" dirty="0"/>
              <a:t>Interesting centromeres</a:t>
            </a:r>
          </a:p>
        </p:txBody>
      </p:sp>
      <p:sp>
        <p:nvSpPr>
          <p:cNvPr id="3" name="TextBox 2">
            <a:extLst>
              <a:ext uri="{FF2B5EF4-FFF2-40B4-BE49-F238E27FC236}">
                <a16:creationId xmlns:a16="http://schemas.microsoft.com/office/drawing/2014/main" id="{5EF1886A-0393-50CA-6CBE-174905296F22}"/>
              </a:ext>
            </a:extLst>
          </p:cNvPr>
          <p:cNvSpPr txBox="1"/>
          <p:nvPr/>
        </p:nvSpPr>
        <p:spPr>
          <a:xfrm>
            <a:off x="9397028" y="6334780"/>
            <a:ext cx="2791342" cy="523220"/>
          </a:xfrm>
          <a:prstGeom prst="rect">
            <a:avLst/>
          </a:prstGeom>
          <a:noFill/>
        </p:spPr>
        <p:txBody>
          <a:bodyPr wrap="none" rtlCol="0">
            <a:spAutoFit/>
          </a:bodyPr>
          <a:lstStyle/>
          <a:p>
            <a:r>
              <a:rPr lang="en-US" sz="2800" dirty="0"/>
              <a:t>Langley &amp; Langley</a:t>
            </a:r>
          </a:p>
        </p:txBody>
      </p:sp>
    </p:spTree>
    <p:extLst>
      <p:ext uri="{BB962C8B-B14F-4D97-AF65-F5344CB8AC3E}">
        <p14:creationId xmlns:p14="http://schemas.microsoft.com/office/powerpoint/2010/main" val="2528081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1265</TotalTime>
  <Words>1580</Words>
  <Application>Microsoft Macintosh PowerPoint</Application>
  <PresentationFormat>Widescreen</PresentationFormat>
  <Paragraphs>181</Paragraphs>
  <Slides>16</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Wingdings</vt:lpstr>
      <vt:lpstr>Office Theme</vt:lpstr>
      <vt:lpstr>Fly T2T</vt:lpstr>
      <vt:lpstr>Access this talk and a poster from spring:</vt:lpstr>
      <vt:lpstr>Why Drosophila?</vt:lpstr>
      <vt:lpstr>State of the Drosophila genome in 2000</vt:lpstr>
      <vt:lpstr>State of the Drosophila genome in 2022</vt:lpstr>
      <vt:lpstr>Where are the problems?</vt:lpstr>
      <vt:lpstr>Why so much trouble?</vt:lpstr>
      <vt:lpstr>Approach</vt:lpstr>
      <vt:lpstr>Interesting centromeres</vt:lpstr>
      <vt:lpstr>Inbreeding scheme</vt:lpstr>
      <vt:lpstr>Satellite kmer diversity</vt:lpstr>
      <vt:lpstr>Satellite kmer diversity</vt:lpstr>
      <vt:lpstr>HiFi alone is already assisting with some tough regions</vt:lpstr>
      <vt:lpstr>The future</vt:lpstr>
      <vt:lpstr>PowerPoint Presentation</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Emerson</dc:creator>
  <cp:lastModifiedBy>James Emerson</cp:lastModifiedBy>
  <cp:revision>48</cp:revision>
  <dcterms:created xsi:type="dcterms:W3CDTF">2022-08-08T13:00:23Z</dcterms:created>
  <dcterms:modified xsi:type="dcterms:W3CDTF">2022-08-09T15:28:11Z</dcterms:modified>
</cp:coreProperties>
</file>

<file path=docProps/thumbnail.jpeg>
</file>